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priola" panose="020B0604020202020204" charset="-94"/>
      <p:regular r:id="rId23"/>
    </p:embeddedFont>
    <p:embeddedFont>
      <p:font typeface="Telegraf" panose="020B0604020202020204" charset="-94"/>
      <p:regular r:id="rId24"/>
    </p:embeddedFont>
    <p:embeddedFont>
      <p:font typeface="Telegraf Bold" panose="020B0604020202020204" charset="-9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svg"/><Relationship Id="rId7" Type="http://schemas.openxmlformats.org/officeDocument/2006/relationships/image" Target="../media/image11.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27.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jpeg"/></Relationships>
</file>

<file path=ppt/slides/_rels/slide2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jpeg"/><Relationship Id="rId4" Type="http://schemas.openxmlformats.org/officeDocument/2006/relationships/image" Target="../media/image91.jpe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jpe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svg"/><Relationship Id="rId7"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D3AE2"/>
        </a:solidFill>
        <a:effectLst/>
      </p:bgPr>
    </p:bg>
    <p:spTree>
      <p:nvGrpSpPr>
        <p:cNvPr id="1" name=""/>
        <p:cNvGrpSpPr/>
        <p:nvPr/>
      </p:nvGrpSpPr>
      <p:grpSpPr>
        <a:xfrm>
          <a:off x="0" y="0"/>
          <a:ext cx="0" cy="0"/>
          <a:chOff x="0" y="0"/>
          <a:chExt cx="0" cy="0"/>
        </a:xfrm>
      </p:grpSpPr>
      <p:grpSp>
        <p:nvGrpSpPr>
          <p:cNvPr id="2" name="Group 2"/>
          <p:cNvGrpSpPr/>
          <p:nvPr/>
        </p:nvGrpSpPr>
        <p:grpSpPr>
          <a:xfrm>
            <a:off x="8529538" y="-433998"/>
            <a:ext cx="11613055" cy="3430278"/>
            <a:chOff x="0" y="0"/>
            <a:chExt cx="1265161" cy="373705"/>
          </a:xfrm>
        </p:grpSpPr>
        <p:sp>
          <p:nvSpPr>
            <p:cNvPr id="3" name="Freeform 3"/>
            <p:cNvSpPr/>
            <p:nvPr/>
          </p:nvSpPr>
          <p:spPr>
            <a:xfrm>
              <a:off x="21896" y="0"/>
              <a:ext cx="1221369" cy="373705"/>
            </a:xfrm>
            <a:custGeom>
              <a:avLst/>
              <a:gdLst/>
              <a:ahLst/>
              <a:cxnLst/>
              <a:rect l="l" t="t" r="r" b="b"/>
              <a:pathLst>
                <a:path w="1221369" h="373705">
                  <a:moveTo>
                    <a:pt x="982066" y="0"/>
                  </a:moveTo>
                  <a:lnTo>
                    <a:pt x="36103" y="0"/>
                  </a:lnTo>
                  <a:cubicBezTo>
                    <a:pt x="23941" y="0"/>
                    <a:pt x="12679" y="6407"/>
                    <a:pt x="6464" y="16861"/>
                  </a:cubicBezTo>
                  <a:cubicBezTo>
                    <a:pt x="249" y="27314"/>
                    <a:pt x="0" y="40269"/>
                    <a:pt x="5810" y="50954"/>
                  </a:cubicBezTo>
                  <a:lnTo>
                    <a:pt x="153598" y="322751"/>
                  </a:lnTo>
                  <a:cubicBezTo>
                    <a:pt x="170674" y="354155"/>
                    <a:pt x="203557" y="373705"/>
                    <a:pt x="239303" y="373705"/>
                  </a:cubicBezTo>
                  <a:lnTo>
                    <a:pt x="1185266" y="373705"/>
                  </a:lnTo>
                  <a:cubicBezTo>
                    <a:pt x="1197428" y="373705"/>
                    <a:pt x="1208690" y="367298"/>
                    <a:pt x="1214905" y="356844"/>
                  </a:cubicBezTo>
                  <a:cubicBezTo>
                    <a:pt x="1221120" y="346390"/>
                    <a:pt x="1221369" y="333435"/>
                    <a:pt x="1215559" y="322751"/>
                  </a:cubicBezTo>
                  <a:lnTo>
                    <a:pt x="1067771" y="50954"/>
                  </a:lnTo>
                  <a:cubicBezTo>
                    <a:pt x="1050695" y="19550"/>
                    <a:pt x="1017812" y="0"/>
                    <a:pt x="982066" y="0"/>
                  </a:cubicBezTo>
                  <a:close/>
                </a:path>
              </a:pathLst>
            </a:custGeom>
            <a:solidFill>
              <a:srgbClr val="847FF7"/>
            </a:solidFill>
          </p:spPr>
          <p:txBody>
            <a:bodyPr/>
            <a:lstStyle/>
            <a:p>
              <a:endParaRPr lang="tr-TR"/>
            </a:p>
          </p:txBody>
        </p:sp>
        <p:sp>
          <p:nvSpPr>
            <p:cNvPr id="4" name="TextBox 4"/>
            <p:cNvSpPr txBox="1"/>
            <p:nvPr/>
          </p:nvSpPr>
          <p:spPr>
            <a:xfrm>
              <a:off x="101600" y="-66675"/>
              <a:ext cx="1061961" cy="44038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818804" y="5732818"/>
            <a:ext cx="7517262" cy="7517262"/>
          </a:xfrm>
          <a:custGeom>
            <a:avLst/>
            <a:gdLst/>
            <a:ahLst/>
            <a:cxnLst/>
            <a:rect l="l" t="t" r="r" b="b"/>
            <a:pathLst>
              <a:path w="7517262" h="7517262">
                <a:moveTo>
                  <a:pt x="0" y="0"/>
                </a:moveTo>
                <a:lnTo>
                  <a:pt x="7517262" y="0"/>
                </a:lnTo>
                <a:lnTo>
                  <a:pt x="7517262" y="7517262"/>
                </a:lnTo>
                <a:lnTo>
                  <a:pt x="0" y="7517262"/>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6" name="Group 6"/>
          <p:cNvGrpSpPr/>
          <p:nvPr/>
        </p:nvGrpSpPr>
        <p:grpSpPr>
          <a:xfrm>
            <a:off x="12794250" y="8062436"/>
            <a:ext cx="6879828" cy="5912352"/>
            <a:chOff x="0" y="0"/>
            <a:chExt cx="812800" cy="698500"/>
          </a:xfrm>
        </p:grpSpPr>
        <p:sp>
          <p:nvSpPr>
            <p:cNvPr id="7" name="Freeform 7"/>
            <p:cNvSpPr/>
            <p:nvPr/>
          </p:nvSpPr>
          <p:spPr>
            <a:xfrm>
              <a:off x="6267" y="0"/>
              <a:ext cx="800267" cy="698500"/>
            </a:xfrm>
            <a:custGeom>
              <a:avLst/>
              <a:gdLst/>
              <a:ahLst/>
              <a:cxnLst/>
              <a:rect l="l" t="t" r="r" b="b"/>
              <a:pathLst>
                <a:path w="800267" h="698500">
                  <a:moveTo>
                    <a:pt x="790122" y="377457"/>
                  </a:moveTo>
                  <a:lnTo>
                    <a:pt x="619744" y="670293"/>
                  </a:lnTo>
                  <a:cubicBezTo>
                    <a:pt x="609584" y="687757"/>
                    <a:pt x="590903" y="698500"/>
                    <a:pt x="570699" y="698500"/>
                  </a:cubicBezTo>
                  <a:lnTo>
                    <a:pt x="229567" y="698500"/>
                  </a:lnTo>
                  <a:cubicBezTo>
                    <a:pt x="209363" y="698500"/>
                    <a:pt x="190682" y="687757"/>
                    <a:pt x="180522" y="670293"/>
                  </a:cubicBezTo>
                  <a:lnTo>
                    <a:pt x="10144" y="377457"/>
                  </a:lnTo>
                  <a:cubicBezTo>
                    <a:pt x="0" y="360021"/>
                    <a:pt x="0" y="338479"/>
                    <a:pt x="10144" y="321043"/>
                  </a:cubicBezTo>
                  <a:lnTo>
                    <a:pt x="180522" y="28207"/>
                  </a:lnTo>
                  <a:cubicBezTo>
                    <a:pt x="190682" y="10743"/>
                    <a:pt x="209363" y="0"/>
                    <a:pt x="229567" y="0"/>
                  </a:cubicBezTo>
                  <a:lnTo>
                    <a:pt x="570699" y="0"/>
                  </a:lnTo>
                  <a:cubicBezTo>
                    <a:pt x="590903" y="0"/>
                    <a:pt x="609584" y="10743"/>
                    <a:pt x="619744" y="28207"/>
                  </a:cubicBezTo>
                  <a:lnTo>
                    <a:pt x="790122" y="321043"/>
                  </a:lnTo>
                  <a:cubicBezTo>
                    <a:pt x="800266" y="338479"/>
                    <a:pt x="800266" y="360021"/>
                    <a:pt x="790122" y="377457"/>
                  </a:cubicBezTo>
                  <a:close/>
                </a:path>
              </a:pathLst>
            </a:custGeom>
            <a:solidFill>
              <a:srgbClr val="847FF7"/>
            </a:solidFill>
          </p:spPr>
          <p:txBody>
            <a:bodyPr/>
            <a:lstStyle/>
            <a:p>
              <a:endParaRPr lang="tr-TR"/>
            </a:p>
          </p:txBody>
        </p:sp>
        <p:sp>
          <p:nvSpPr>
            <p:cNvPr id="8" name="TextBox 8"/>
            <p:cNvSpPr txBox="1"/>
            <p:nvPr/>
          </p:nvSpPr>
          <p:spPr>
            <a:xfrm>
              <a:off x="114300" y="-66675"/>
              <a:ext cx="584200" cy="76517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9058834" y="1542793"/>
            <a:ext cx="7842567" cy="7126933"/>
          </a:xfrm>
          <a:custGeom>
            <a:avLst/>
            <a:gdLst/>
            <a:ahLst/>
            <a:cxnLst/>
            <a:rect l="l" t="t" r="r" b="b"/>
            <a:pathLst>
              <a:path w="7842567" h="7126933">
                <a:moveTo>
                  <a:pt x="0" y="0"/>
                </a:moveTo>
                <a:lnTo>
                  <a:pt x="7842567" y="0"/>
                </a:lnTo>
                <a:lnTo>
                  <a:pt x="7842567" y="7126933"/>
                </a:lnTo>
                <a:lnTo>
                  <a:pt x="0" y="7126933"/>
                </a:lnTo>
                <a:lnTo>
                  <a:pt x="0" y="0"/>
                </a:lnTo>
                <a:close/>
              </a:path>
            </a:pathLst>
          </a:custGeom>
          <a:blipFill>
            <a:blip r:embed="rId4"/>
            <a:stretch>
              <a:fillRect/>
            </a:stretch>
          </a:blipFill>
        </p:spPr>
        <p:txBody>
          <a:bodyPr/>
          <a:lstStyle/>
          <a:p>
            <a:endParaRPr lang="tr-TR"/>
          </a:p>
        </p:txBody>
      </p:sp>
      <p:grpSp>
        <p:nvGrpSpPr>
          <p:cNvPr id="10" name="Group 10"/>
          <p:cNvGrpSpPr/>
          <p:nvPr/>
        </p:nvGrpSpPr>
        <p:grpSpPr>
          <a:xfrm>
            <a:off x="9765011" y="2150084"/>
            <a:ext cx="6879828" cy="5912352"/>
            <a:chOff x="0" y="0"/>
            <a:chExt cx="812800" cy="698500"/>
          </a:xfrm>
        </p:grpSpPr>
        <p:sp>
          <p:nvSpPr>
            <p:cNvPr id="11" name="Freeform 11"/>
            <p:cNvSpPr/>
            <p:nvPr/>
          </p:nvSpPr>
          <p:spPr>
            <a:xfrm>
              <a:off x="6267" y="0"/>
              <a:ext cx="800267" cy="698500"/>
            </a:xfrm>
            <a:custGeom>
              <a:avLst/>
              <a:gdLst/>
              <a:ahLst/>
              <a:cxnLst/>
              <a:rect l="l" t="t" r="r" b="b"/>
              <a:pathLst>
                <a:path w="800267" h="698500">
                  <a:moveTo>
                    <a:pt x="790122" y="377457"/>
                  </a:moveTo>
                  <a:lnTo>
                    <a:pt x="619744" y="670293"/>
                  </a:lnTo>
                  <a:cubicBezTo>
                    <a:pt x="609584" y="687757"/>
                    <a:pt x="590903" y="698500"/>
                    <a:pt x="570699" y="698500"/>
                  </a:cubicBezTo>
                  <a:lnTo>
                    <a:pt x="229567" y="698500"/>
                  </a:lnTo>
                  <a:cubicBezTo>
                    <a:pt x="209363" y="698500"/>
                    <a:pt x="190682" y="687757"/>
                    <a:pt x="180522" y="670293"/>
                  </a:cubicBezTo>
                  <a:lnTo>
                    <a:pt x="10144" y="377457"/>
                  </a:lnTo>
                  <a:cubicBezTo>
                    <a:pt x="0" y="360021"/>
                    <a:pt x="0" y="338479"/>
                    <a:pt x="10144" y="321043"/>
                  </a:cubicBezTo>
                  <a:lnTo>
                    <a:pt x="180522" y="28207"/>
                  </a:lnTo>
                  <a:cubicBezTo>
                    <a:pt x="190682" y="10743"/>
                    <a:pt x="209363" y="0"/>
                    <a:pt x="229567" y="0"/>
                  </a:cubicBezTo>
                  <a:lnTo>
                    <a:pt x="570699" y="0"/>
                  </a:lnTo>
                  <a:cubicBezTo>
                    <a:pt x="590903" y="0"/>
                    <a:pt x="609584" y="10743"/>
                    <a:pt x="619744" y="28207"/>
                  </a:cubicBezTo>
                  <a:lnTo>
                    <a:pt x="790122" y="321043"/>
                  </a:lnTo>
                  <a:cubicBezTo>
                    <a:pt x="800266" y="338479"/>
                    <a:pt x="800266" y="360021"/>
                    <a:pt x="790122" y="377457"/>
                  </a:cubicBezTo>
                  <a:close/>
                </a:path>
              </a:pathLst>
            </a:custGeom>
            <a:solidFill>
              <a:srgbClr val="847FF7"/>
            </a:solidFill>
          </p:spPr>
          <p:txBody>
            <a:bodyPr/>
            <a:lstStyle/>
            <a:p>
              <a:endParaRPr lang="tr-TR"/>
            </a:p>
          </p:txBody>
        </p:sp>
        <p:sp>
          <p:nvSpPr>
            <p:cNvPr id="12" name="TextBox 12"/>
            <p:cNvSpPr txBox="1"/>
            <p:nvPr/>
          </p:nvSpPr>
          <p:spPr>
            <a:xfrm>
              <a:off x="114300" y="-66675"/>
              <a:ext cx="584200" cy="765175"/>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2101767" y="2939266"/>
            <a:ext cx="8264793" cy="4333987"/>
            <a:chOff x="0" y="0"/>
            <a:chExt cx="1100372" cy="577026"/>
          </a:xfrm>
        </p:grpSpPr>
        <p:sp>
          <p:nvSpPr>
            <p:cNvPr id="14" name="Freeform 14"/>
            <p:cNvSpPr/>
            <p:nvPr/>
          </p:nvSpPr>
          <p:spPr>
            <a:xfrm>
              <a:off x="6261" y="0"/>
              <a:ext cx="1087850" cy="577026"/>
            </a:xfrm>
            <a:custGeom>
              <a:avLst/>
              <a:gdLst/>
              <a:ahLst/>
              <a:cxnLst/>
              <a:rect l="l" t="t" r="r" b="b"/>
              <a:pathLst>
                <a:path w="1087850" h="577026">
                  <a:moveTo>
                    <a:pt x="1078469" y="310723"/>
                  </a:moveTo>
                  <a:lnTo>
                    <a:pt x="906553" y="554816"/>
                  </a:lnTo>
                  <a:cubicBezTo>
                    <a:pt x="896746" y="568741"/>
                    <a:pt x="880778" y="577026"/>
                    <a:pt x="863746" y="577026"/>
                  </a:cubicBezTo>
                  <a:lnTo>
                    <a:pt x="224104" y="577026"/>
                  </a:lnTo>
                  <a:cubicBezTo>
                    <a:pt x="207072" y="577026"/>
                    <a:pt x="191104" y="568741"/>
                    <a:pt x="181297" y="554816"/>
                  </a:cubicBezTo>
                  <a:lnTo>
                    <a:pt x="9381" y="310723"/>
                  </a:lnTo>
                  <a:cubicBezTo>
                    <a:pt x="0" y="297402"/>
                    <a:pt x="0" y="279624"/>
                    <a:pt x="9381" y="266303"/>
                  </a:cubicBezTo>
                  <a:lnTo>
                    <a:pt x="181297" y="22210"/>
                  </a:lnTo>
                  <a:cubicBezTo>
                    <a:pt x="191104" y="8285"/>
                    <a:pt x="207072" y="0"/>
                    <a:pt x="224104" y="0"/>
                  </a:cubicBezTo>
                  <a:lnTo>
                    <a:pt x="863746" y="0"/>
                  </a:lnTo>
                  <a:cubicBezTo>
                    <a:pt x="880778" y="0"/>
                    <a:pt x="896746" y="8285"/>
                    <a:pt x="906553" y="22210"/>
                  </a:cubicBezTo>
                  <a:lnTo>
                    <a:pt x="1078469" y="266303"/>
                  </a:lnTo>
                  <a:cubicBezTo>
                    <a:pt x="1087850" y="279624"/>
                    <a:pt x="1087850" y="297402"/>
                    <a:pt x="1078469" y="310723"/>
                  </a:cubicBezTo>
                  <a:close/>
                </a:path>
              </a:pathLst>
            </a:custGeom>
            <a:solidFill>
              <a:srgbClr val="847FF7"/>
            </a:solidFill>
          </p:spPr>
          <p:txBody>
            <a:bodyPr/>
            <a:lstStyle/>
            <a:p>
              <a:endParaRPr lang="tr-TR"/>
            </a:p>
          </p:txBody>
        </p:sp>
        <p:sp>
          <p:nvSpPr>
            <p:cNvPr id="15" name="TextBox 15"/>
            <p:cNvSpPr txBox="1"/>
            <p:nvPr/>
          </p:nvSpPr>
          <p:spPr>
            <a:xfrm>
              <a:off x="114300" y="-66675"/>
              <a:ext cx="871772" cy="643701"/>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1002089" y="2344504"/>
            <a:ext cx="5802468" cy="5024676"/>
            <a:chOff x="0" y="0"/>
            <a:chExt cx="4282440" cy="3708400"/>
          </a:xfrm>
        </p:grpSpPr>
        <p:sp>
          <p:nvSpPr>
            <p:cNvPr id="17" name="Freeform 17"/>
            <p:cNvSpPr/>
            <p:nvPr/>
          </p:nvSpPr>
          <p:spPr>
            <a:xfrm>
              <a:off x="44219" y="0"/>
              <a:ext cx="4194001" cy="3708400"/>
            </a:xfrm>
            <a:custGeom>
              <a:avLst/>
              <a:gdLst/>
              <a:ahLst/>
              <a:cxnLst/>
              <a:rect l="l" t="t" r="r" b="b"/>
              <a:pathLst>
                <a:path w="4194001" h="3708400">
                  <a:moveTo>
                    <a:pt x="2935627" y="0"/>
                  </a:moveTo>
                  <a:lnTo>
                    <a:pt x="1258375" y="0"/>
                  </a:lnTo>
                  <a:cubicBezTo>
                    <a:pt x="1114822" y="0"/>
                    <a:pt x="982173" y="76582"/>
                    <a:pt x="910392" y="200900"/>
                  </a:cubicBezTo>
                  <a:lnTo>
                    <a:pt x="71780" y="1653300"/>
                  </a:lnTo>
                  <a:cubicBezTo>
                    <a:pt x="0" y="1777616"/>
                    <a:pt x="0" y="1930784"/>
                    <a:pt x="71780" y="2055100"/>
                  </a:cubicBezTo>
                  <a:lnTo>
                    <a:pt x="910392" y="3507500"/>
                  </a:lnTo>
                  <a:cubicBezTo>
                    <a:pt x="982173" y="3631818"/>
                    <a:pt x="1114822" y="3708400"/>
                    <a:pt x="1258375" y="3708400"/>
                  </a:cubicBezTo>
                  <a:lnTo>
                    <a:pt x="2935627" y="3708400"/>
                  </a:lnTo>
                  <a:cubicBezTo>
                    <a:pt x="3079180" y="3708400"/>
                    <a:pt x="3211829" y="3631818"/>
                    <a:pt x="3283610" y="3507500"/>
                  </a:cubicBezTo>
                  <a:lnTo>
                    <a:pt x="4122222" y="2055100"/>
                  </a:lnTo>
                  <a:cubicBezTo>
                    <a:pt x="4194002" y="1930784"/>
                    <a:pt x="4194002" y="1777616"/>
                    <a:pt x="4122222" y="1653300"/>
                  </a:cubicBezTo>
                  <a:lnTo>
                    <a:pt x="3283610" y="200900"/>
                  </a:lnTo>
                  <a:cubicBezTo>
                    <a:pt x="3211829" y="76582"/>
                    <a:pt x="3079180" y="0"/>
                    <a:pt x="2935627" y="0"/>
                  </a:cubicBezTo>
                  <a:close/>
                </a:path>
              </a:pathLst>
            </a:custGeom>
            <a:blipFill>
              <a:blip r:embed="rId5"/>
              <a:stretch>
                <a:fillRect t="-7134" b="-7134"/>
              </a:stretch>
            </a:blipFill>
            <a:ln w="209550" cap="rnd">
              <a:solidFill>
                <a:srgbClr val="FFFFFF"/>
              </a:solidFill>
              <a:prstDash val="solid"/>
              <a:round/>
            </a:ln>
          </p:spPr>
          <p:txBody>
            <a:bodyPr/>
            <a:lstStyle/>
            <a:p>
              <a:endParaRPr lang="tr-TR"/>
            </a:p>
          </p:txBody>
        </p:sp>
      </p:grpSp>
      <p:grpSp>
        <p:nvGrpSpPr>
          <p:cNvPr id="18" name="Group 18"/>
          <p:cNvGrpSpPr/>
          <p:nvPr/>
        </p:nvGrpSpPr>
        <p:grpSpPr>
          <a:xfrm>
            <a:off x="12399399" y="5905233"/>
            <a:ext cx="4245439" cy="3648424"/>
            <a:chOff x="0" y="0"/>
            <a:chExt cx="812800" cy="698500"/>
          </a:xfrm>
        </p:grpSpPr>
        <p:sp>
          <p:nvSpPr>
            <p:cNvPr id="19" name="Freeform 19"/>
            <p:cNvSpPr/>
            <p:nvPr/>
          </p:nvSpPr>
          <p:spPr>
            <a:xfrm>
              <a:off x="10155" y="0"/>
              <a:ext cx="792490" cy="698500"/>
            </a:xfrm>
            <a:custGeom>
              <a:avLst/>
              <a:gdLst/>
              <a:ahLst/>
              <a:cxnLst/>
              <a:rect l="l" t="t" r="r" b="b"/>
              <a:pathLst>
                <a:path w="792490" h="698500">
                  <a:moveTo>
                    <a:pt x="776050" y="394960"/>
                  </a:moveTo>
                  <a:lnTo>
                    <a:pt x="626040" y="652790"/>
                  </a:lnTo>
                  <a:cubicBezTo>
                    <a:pt x="609574" y="681090"/>
                    <a:pt x="579303" y="698500"/>
                    <a:pt x="546561" y="698500"/>
                  </a:cubicBezTo>
                  <a:lnTo>
                    <a:pt x="245929" y="698500"/>
                  </a:lnTo>
                  <a:cubicBezTo>
                    <a:pt x="213187" y="698500"/>
                    <a:pt x="182916" y="681090"/>
                    <a:pt x="166450" y="652790"/>
                  </a:cubicBezTo>
                  <a:lnTo>
                    <a:pt x="16440" y="394960"/>
                  </a:lnTo>
                  <a:cubicBezTo>
                    <a:pt x="0" y="366704"/>
                    <a:pt x="0" y="331796"/>
                    <a:pt x="16440" y="303540"/>
                  </a:cubicBezTo>
                  <a:lnTo>
                    <a:pt x="166450" y="45710"/>
                  </a:lnTo>
                  <a:cubicBezTo>
                    <a:pt x="182916" y="17410"/>
                    <a:pt x="213187" y="0"/>
                    <a:pt x="245929" y="0"/>
                  </a:cubicBezTo>
                  <a:lnTo>
                    <a:pt x="546561" y="0"/>
                  </a:lnTo>
                  <a:cubicBezTo>
                    <a:pt x="579303" y="0"/>
                    <a:pt x="609574" y="17410"/>
                    <a:pt x="626040" y="45710"/>
                  </a:cubicBezTo>
                  <a:lnTo>
                    <a:pt x="776050" y="303540"/>
                  </a:lnTo>
                  <a:cubicBezTo>
                    <a:pt x="792490" y="331796"/>
                    <a:pt x="792490" y="366704"/>
                    <a:pt x="776050" y="394960"/>
                  </a:cubicBezTo>
                  <a:close/>
                </a:path>
              </a:pathLst>
            </a:custGeom>
            <a:solidFill>
              <a:srgbClr val="847FF7"/>
            </a:solidFill>
          </p:spPr>
          <p:txBody>
            <a:bodyPr/>
            <a:lstStyle/>
            <a:p>
              <a:endParaRPr lang="tr-TR"/>
            </a:p>
          </p:txBody>
        </p:sp>
        <p:sp>
          <p:nvSpPr>
            <p:cNvPr id="20" name="TextBox 20"/>
            <p:cNvSpPr txBox="1"/>
            <p:nvPr/>
          </p:nvSpPr>
          <p:spPr>
            <a:xfrm>
              <a:off x="114300" y="-66675"/>
              <a:ext cx="584200" cy="76517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2634169" y="6055171"/>
            <a:ext cx="3775899" cy="3269758"/>
            <a:chOff x="0" y="0"/>
            <a:chExt cx="4282440" cy="3708400"/>
          </a:xfrm>
        </p:grpSpPr>
        <p:sp>
          <p:nvSpPr>
            <p:cNvPr id="22" name="Freeform 22"/>
            <p:cNvSpPr/>
            <p:nvPr/>
          </p:nvSpPr>
          <p:spPr>
            <a:xfrm>
              <a:off x="67952" y="0"/>
              <a:ext cx="4146535" cy="3708400"/>
            </a:xfrm>
            <a:custGeom>
              <a:avLst/>
              <a:gdLst/>
              <a:ahLst/>
              <a:cxnLst/>
              <a:rect l="l" t="t" r="r" b="b"/>
              <a:pathLst>
                <a:path w="4146535" h="3708400">
                  <a:moveTo>
                    <a:pt x="2787386" y="0"/>
                  </a:moveTo>
                  <a:lnTo>
                    <a:pt x="1359150" y="0"/>
                  </a:lnTo>
                  <a:cubicBezTo>
                    <a:pt x="1138551" y="0"/>
                    <a:pt x="934708" y="117684"/>
                    <a:pt x="824401" y="308725"/>
                  </a:cubicBezTo>
                  <a:lnTo>
                    <a:pt x="110305" y="1545475"/>
                  </a:lnTo>
                  <a:cubicBezTo>
                    <a:pt x="0" y="1736513"/>
                    <a:pt x="0" y="1971887"/>
                    <a:pt x="110305" y="2162925"/>
                  </a:cubicBezTo>
                  <a:lnTo>
                    <a:pt x="824401" y="3399675"/>
                  </a:lnTo>
                  <a:cubicBezTo>
                    <a:pt x="934708" y="3590716"/>
                    <a:pt x="1138551" y="3708400"/>
                    <a:pt x="1359150" y="3708400"/>
                  </a:cubicBezTo>
                  <a:lnTo>
                    <a:pt x="2787386" y="3708400"/>
                  </a:lnTo>
                  <a:cubicBezTo>
                    <a:pt x="3007985" y="3708400"/>
                    <a:pt x="3211829" y="3590716"/>
                    <a:pt x="3322135" y="3399675"/>
                  </a:cubicBezTo>
                  <a:lnTo>
                    <a:pt x="4036231" y="2162925"/>
                  </a:lnTo>
                  <a:cubicBezTo>
                    <a:pt x="4146536" y="1971887"/>
                    <a:pt x="4146536" y="1736513"/>
                    <a:pt x="4036231" y="1545475"/>
                  </a:cubicBezTo>
                  <a:lnTo>
                    <a:pt x="3322135" y="308725"/>
                  </a:lnTo>
                  <a:cubicBezTo>
                    <a:pt x="3211828" y="117684"/>
                    <a:pt x="3007985" y="0"/>
                    <a:pt x="2787386" y="0"/>
                  </a:cubicBezTo>
                  <a:close/>
                </a:path>
              </a:pathLst>
            </a:custGeom>
            <a:blipFill>
              <a:blip r:embed="rId6"/>
              <a:stretch>
                <a:fillRect l="-16892" r="-16892"/>
              </a:stretch>
            </a:blipFill>
            <a:ln w="209550" cap="rnd">
              <a:solidFill>
                <a:srgbClr val="FFFFFF"/>
              </a:solidFill>
              <a:prstDash val="solid"/>
              <a:round/>
            </a:ln>
          </p:spPr>
          <p:txBody>
            <a:bodyPr/>
            <a:lstStyle/>
            <a:p>
              <a:endParaRPr lang="tr-TR"/>
            </a:p>
          </p:txBody>
        </p:sp>
      </p:grpSp>
      <p:grpSp>
        <p:nvGrpSpPr>
          <p:cNvPr id="23" name="Group 23"/>
          <p:cNvGrpSpPr/>
          <p:nvPr/>
        </p:nvGrpSpPr>
        <p:grpSpPr>
          <a:xfrm>
            <a:off x="10450189" y="8369981"/>
            <a:ext cx="2754735" cy="2367351"/>
            <a:chOff x="0" y="0"/>
            <a:chExt cx="812800" cy="698500"/>
          </a:xfrm>
        </p:grpSpPr>
        <p:sp>
          <p:nvSpPr>
            <p:cNvPr id="24" name="Freeform 24"/>
            <p:cNvSpPr/>
            <p:nvPr/>
          </p:nvSpPr>
          <p:spPr>
            <a:xfrm>
              <a:off x="15650" y="0"/>
              <a:ext cx="781499" cy="698500"/>
            </a:xfrm>
            <a:custGeom>
              <a:avLst/>
              <a:gdLst/>
              <a:ahLst/>
              <a:cxnLst/>
              <a:rect l="l" t="t" r="r" b="b"/>
              <a:pathLst>
                <a:path w="781499" h="698500">
                  <a:moveTo>
                    <a:pt x="756163" y="419696"/>
                  </a:moveTo>
                  <a:lnTo>
                    <a:pt x="634937" y="628054"/>
                  </a:lnTo>
                  <a:cubicBezTo>
                    <a:pt x="609561" y="671669"/>
                    <a:pt x="562908" y="698500"/>
                    <a:pt x="512448" y="698500"/>
                  </a:cubicBezTo>
                  <a:lnTo>
                    <a:pt x="269052" y="698500"/>
                  </a:lnTo>
                  <a:cubicBezTo>
                    <a:pt x="218592" y="698500"/>
                    <a:pt x="171939" y="671669"/>
                    <a:pt x="146563" y="628054"/>
                  </a:cubicBezTo>
                  <a:lnTo>
                    <a:pt x="25337" y="419696"/>
                  </a:lnTo>
                  <a:cubicBezTo>
                    <a:pt x="0" y="376149"/>
                    <a:pt x="0" y="322351"/>
                    <a:pt x="25337" y="278804"/>
                  </a:cubicBezTo>
                  <a:lnTo>
                    <a:pt x="146563" y="70446"/>
                  </a:lnTo>
                  <a:cubicBezTo>
                    <a:pt x="171939" y="26831"/>
                    <a:pt x="218592" y="0"/>
                    <a:pt x="269052" y="0"/>
                  </a:cubicBezTo>
                  <a:lnTo>
                    <a:pt x="512448" y="0"/>
                  </a:lnTo>
                  <a:cubicBezTo>
                    <a:pt x="562908" y="0"/>
                    <a:pt x="609561" y="26831"/>
                    <a:pt x="634937" y="70446"/>
                  </a:cubicBezTo>
                  <a:lnTo>
                    <a:pt x="756163" y="278804"/>
                  </a:lnTo>
                  <a:cubicBezTo>
                    <a:pt x="781500" y="322351"/>
                    <a:pt x="781500" y="376149"/>
                    <a:pt x="756163" y="419696"/>
                  </a:cubicBezTo>
                  <a:close/>
                </a:path>
              </a:pathLst>
            </a:custGeom>
            <a:solidFill>
              <a:srgbClr val="847FF7"/>
            </a:solidFill>
          </p:spPr>
          <p:txBody>
            <a:bodyPr/>
            <a:lstStyle/>
            <a:p>
              <a:endParaRPr lang="tr-TR"/>
            </a:p>
          </p:txBody>
        </p:sp>
        <p:sp>
          <p:nvSpPr>
            <p:cNvPr id="25" name="TextBox 25"/>
            <p:cNvSpPr txBox="1"/>
            <p:nvPr/>
          </p:nvSpPr>
          <p:spPr>
            <a:xfrm>
              <a:off x="114300" y="-66675"/>
              <a:ext cx="584200" cy="765175"/>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6014558" y="1928390"/>
            <a:ext cx="3659520" cy="1513984"/>
            <a:chOff x="0" y="0"/>
            <a:chExt cx="1688376" cy="698500"/>
          </a:xfrm>
        </p:grpSpPr>
        <p:sp>
          <p:nvSpPr>
            <p:cNvPr id="27" name="Freeform 27"/>
            <p:cNvSpPr/>
            <p:nvPr/>
          </p:nvSpPr>
          <p:spPr>
            <a:xfrm>
              <a:off x="11781" y="0"/>
              <a:ext cx="1664814" cy="698500"/>
            </a:xfrm>
            <a:custGeom>
              <a:avLst/>
              <a:gdLst/>
              <a:ahLst/>
              <a:cxnLst/>
              <a:rect l="l" t="t" r="r" b="b"/>
              <a:pathLst>
                <a:path w="1664814" h="698500">
                  <a:moveTo>
                    <a:pt x="1645742" y="402279"/>
                  </a:moveTo>
                  <a:lnTo>
                    <a:pt x="1504248" y="645471"/>
                  </a:lnTo>
                  <a:cubicBezTo>
                    <a:pt x="1485146" y="678302"/>
                    <a:pt x="1450027" y="698500"/>
                    <a:pt x="1412044" y="698500"/>
                  </a:cubicBezTo>
                  <a:lnTo>
                    <a:pt x="252770" y="698500"/>
                  </a:lnTo>
                  <a:cubicBezTo>
                    <a:pt x="214786" y="698500"/>
                    <a:pt x="179668" y="678302"/>
                    <a:pt x="160566" y="645471"/>
                  </a:cubicBezTo>
                  <a:lnTo>
                    <a:pt x="19072" y="402279"/>
                  </a:lnTo>
                  <a:cubicBezTo>
                    <a:pt x="0" y="369499"/>
                    <a:pt x="0" y="329001"/>
                    <a:pt x="19072" y="296221"/>
                  </a:cubicBezTo>
                  <a:lnTo>
                    <a:pt x="160566" y="53029"/>
                  </a:lnTo>
                  <a:cubicBezTo>
                    <a:pt x="179668" y="20197"/>
                    <a:pt x="214786" y="0"/>
                    <a:pt x="252770" y="0"/>
                  </a:cubicBezTo>
                  <a:lnTo>
                    <a:pt x="1412044" y="0"/>
                  </a:lnTo>
                  <a:cubicBezTo>
                    <a:pt x="1450027" y="0"/>
                    <a:pt x="1485146" y="20197"/>
                    <a:pt x="1504248" y="53029"/>
                  </a:cubicBezTo>
                  <a:lnTo>
                    <a:pt x="1645742" y="296221"/>
                  </a:lnTo>
                  <a:cubicBezTo>
                    <a:pt x="1664814" y="329001"/>
                    <a:pt x="1664814" y="369499"/>
                    <a:pt x="1645742" y="402279"/>
                  </a:cubicBezTo>
                  <a:close/>
                </a:path>
              </a:pathLst>
            </a:custGeom>
            <a:solidFill>
              <a:srgbClr val="FFFFFF"/>
            </a:solidFill>
          </p:spPr>
          <p:txBody>
            <a:bodyPr/>
            <a:lstStyle/>
            <a:p>
              <a:endParaRPr lang="tr-TR"/>
            </a:p>
          </p:txBody>
        </p:sp>
        <p:sp>
          <p:nvSpPr>
            <p:cNvPr id="28" name="TextBox 28"/>
            <p:cNvSpPr txBox="1"/>
            <p:nvPr/>
          </p:nvSpPr>
          <p:spPr>
            <a:xfrm>
              <a:off x="114300" y="-66675"/>
              <a:ext cx="1459776" cy="765175"/>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9439969" y="-1202437"/>
            <a:ext cx="2661798" cy="1935605"/>
            <a:chOff x="0" y="0"/>
            <a:chExt cx="960561" cy="698500"/>
          </a:xfrm>
        </p:grpSpPr>
        <p:sp>
          <p:nvSpPr>
            <p:cNvPr id="30" name="Freeform 30"/>
            <p:cNvSpPr/>
            <p:nvPr/>
          </p:nvSpPr>
          <p:spPr>
            <a:xfrm>
              <a:off x="16197" y="0"/>
              <a:ext cx="928167" cy="698500"/>
            </a:xfrm>
            <a:custGeom>
              <a:avLst/>
              <a:gdLst/>
              <a:ahLst/>
              <a:cxnLst/>
              <a:rect l="l" t="t" r="r" b="b"/>
              <a:pathLst>
                <a:path w="928167" h="698500">
                  <a:moveTo>
                    <a:pt x="901946" y="422155"/>
                  </a:moveTo>
                  <a:lnTo>
                    <a:pt x="783581" y="625595"/>
                  </a:lnTo>
                  <a:cubicBezTo>
                    <a:pt x="757320" y="670732"/>
                    <a:pt x="709037" y="698500"/>
                    <a:pt x="656816" y="698500"/>
                  </a:cubicBezTo>
                  <a:lnTo>
                    <a:pt x="271350" y="698500"/>
                  </a:lnTo>
                  <a:cubicBezTo>
                    <a:pt x="219129" y="698500"/>
                    <a:pt x="170847" y="670732"/>
                    <a:pt x="144585" y="625595"/>
                  </a:cubicBezTo>
                  <a:lnTo>
                    <a:pt x="26221" y="422155"/>
                  </a:lnTo>
                  <a:cubicBezTo>
                    <a:pt x="0" y="377088"/>
                    <a:pt x="0" y="321412"/>
                    <a:pt x="26221" y="276344"/>
                  </a:cubicBezTo>
                  <a:lnTo>
                    <a:pt x="144585" y="72906"/>
                  </a:lnTo>
                  <a:cubicBezTo>
                    <a:pt x="170847" y="27768"/>
                    <a:pt x="219129" y="0"/>
                    <a:pt x="271350" y="0"/>
                  </a:cubicBezTo>
                  <a:lnTo>
                    <a:pt x="656816" y="0"/>
                  </a:lnTo>
                  <a:cubicBezTo>
                    <a:pt x="709037" y="0"/>
                    <a:pt x="757320" y="27768"/>
                    <a:pt x="783581" y="72906"/>
                  </a:cubicBezTo>
                  <a:lnTo>
                    <a:pt x="901946" y="276344"/>
                  </a:lnTo>
                  <a:cubicBezTo>
                    <a:pt x="928167" y="321412"/>
                    <a:pt x="928167" y="377088"/>
                    <a:pt x="901946" y="422155"/>
                  </a:cubicBezTo>
                  <a:close/>
                </a:path>
              </a:pathLst>
            </a:custGeom>
            <a:solidFill>
              <a:srgbClr val="FFFFFF"/>
            </a:solidFill>
          </p:spPr>
          <p:txBody>
            <a:bodyPr/>
            <a:lstStyle/>
            <a:p>
              <a:endParaRPr lang="tr-TR"/>
            </a:p>
          </p:txBody>
        </p:sp>
        <p:sp>
          <p:nvSpPr>
            <p:cNvPr id="31" name="TextBox 31"/>
            <p:cNvSpPr txBox="1"/>
            <p:nvPr/>
          </p:nvSpPr>
          <p:spPr>
            <a:xfrm>
              <a:off x="114300" y="-66675"/>
              <a:ext cx="731961" cy="765175"/>
            </a:xfrm>
            <a:prstGeom prst="rect">
              <a:avLst/>
            </a:prstGeom>
          </p:spPr>
          <p:txBody>
            <a:bodyPr lIns="50800" tIns="50800" rIns="50800" bIns="50800" rtlCol="0" anchor="ctr"/>
            <a:lstStyle/>
            <a:p>
              <a:pPr algn="ctr">
                <a:lnSpc>
                  <a:spcPts val="2659"/>
                </a:lnSpc>
                <a:spcBef>
                  <a:spcPct val="0"/>
                </a:spcBef>
              </a:pPr>
              <a:endParaRPr/>
            </a:p>
          </p:txBody>
        </p:sp>
      </p:grpSp>
      <p:grpSp>
        <p:nvGrpSpPr>
          <p:cNvPr id="32" name="Group 32"/>
          <p:cNvGrpSpPr/>
          <p:nvPr/>
        </p:nvGrpSpPr>
        <p:grpSpPr>
          <a:xfrm>
            <a:off x="-1459514" y="8369981"/>
            <a:ext cx="12230382" cy="3161479"/>
            <a:chOff x="0" y="0"/>
            <a:chExt cx="1332414" cy="344421"/>
          </a:xfrm>
        </p:grpSpPr>
        <p:sp>
          <p:nvSpPr>
            <p:cNvPr id="33" name="Freeform 33"/>
            <p:cNvSpPr/>
            <p:nvPr/>
          </p:nvSpPr>
          <p:spPr>
            <a:xfrm>
              <a:off x="22162" y="0"/>
              <a:ext cx="1288090" cy="344421"/>
            </a:xfrm>
            <a:custGeom>
              <a:avLst/>
              <a:gdLst/>
              <a:ahLst/>
              <a:cxnLst/>
              <a:rect l="l" t="t" r="r" b="b"/>
              <a:pathLst>
                <a:path w="1288090" h="344421">
                  <a:moveTo>
                    <a:pt x="1051981" y="0"/>
                  </a:moveTo>
                  <a:lnTo>
                    <a:pt x="32910" y="0"/>
                  </a:lnTo>
                  <a:cubicBezTo>
                    <a:pt x="21620" y="0"/>
                    <a:pt x="11197" y="6051"/>
                    <a:pt x="5599" y="15854"/>
                  </a:cubicBezTo>
                  <a:cubicBezTo>
                    <a:pt x="0" y="25657"/>
                    <a:pt x="85" y="37709"/>
                    <a:pt x="5822" y="47432"/>
                  </a:cubicBezTo>
                  <a:lnTo>
                    <a:pt x="153054" y="296989"/>
                  </a:lnTo>
                  <a:cubicBezTo>
                    <a:pt x="170396" y="326383"/>
                    <a:pt x="201982" y="344421"/>
                    <a:pt x="236110" y="344421"/>
                  </a:cubicBezTo>
                  <a:lnTo>
                    <a:pt x="1255181" y="344421"/>
                  </a:lnTo>
                  <a:cubicBezTo>
                    <a:pt x="1266470" y="344421"/>
                    <a:pt x="1276893" y="338370"/>
                    <a:pt x="1282492" y="328567"/>
                  </a:cubicBezTo>
                  <a:cubicBezTo>
                    <a:pt x="1288090" y="318764"/>
                    <a:pt x="1288005" y="306712"/>
                    <a:pt x="1282269" y="296989"/>
                  </a:cubicBezTo>
                  <a:lnTo>
                    <a:pt x="1135036" y="47432"/>
                  </a:lnTo>
                  <a:cubicBezTo>
                    <a:pt x="1117695" y="18038"/>
                    <a:pt x="1086109" y="0"/>
                    <a:pt x="1051981" y="0"/>
                  </a:cubicBezTo>
                  <a:close/>
                </a:path>
              </a:pathLst>
            </a:custGeom>
            <a:solidFill>
              <a:srgbClr val="847FF7"/>
            </a:solidFill>
          </p:spPr>
          <p:txBody>
            <a:bodyPr/>
            <a:lstStyle/>
            <a:p>
              <a:endParaRPr lang="tr-TR"/>
            </a:p>
          </p:txBody>
        </p:sp>
        <p:sp>
          <p:nvSpPr>
            <p:cNvPr id="34" name="TextBox 34"/>
            <p:cNvSpPr txBox="1"/>
            <p:nvPr/>
          </p:nvSpPr>
          <p:spPr>
            <a:xfrm>
              <a:off x="101600" y="-66675"/>
              <a:ext cx="1129214" cy="411096"/>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3427758" y="-3981589"/>
            <a:ext cx="7517262" cy="7517262"/>
          </a:xfrm>
          <a:custGeom>
            <a:avLst/>
            <a:gdLst/>
            <a:ahLst/>
            <a:cxnLst/>
            <a:rect l="l" t="t" r="r" b="b"/>
            <a:pathLst>
              <a:path w="7517262" h="7517262">
                <a:moveTo>
                  <a:pt x="0" y="0"/>
                </a:moveTo>
                <a:lnTo>
                  <a:pt x="7517262" y="0"/>
                </a:lnTo>
                <a:lnTo>
                  <a:pt x="7517262" y="7517262"/>
                </a:lnTo>
                <a:lnTo>
                  <a:pt x="0" y="7517262"/>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36" name="Group 36"/>
          <p:cNvGrpSpPr/>
          <p:nvPr/>
        </p:nvGrpSpPr>
        <p:grpSpPr>
          <a:xfrm>
            <a:off x="-242770" y="5143500"/>
            <a:ext cx="11122596" cy="654614"/>
            <a:chOff x="0" y="0"/>
            <a:chExt cx="2929408" cy="172409"/>
          </a:xfrm>
        </p:grpSpPr>
        <p:sp>
          <p:nvSpPr>
            <p:cNvPr id="37" name="Freeform 37"/>
            <p:cNvSpPr/>
            <p:nvPr/>
          </p:nvSpPr>
          <p:spPr>
            <a:xfrm>
              <a:off x="0" y="0"/>
              <a:ext cx="2929408" cy="172409"/>
            </a:xfrm>
            <a:custGeom>
              <a:avLst/>
              <a:gdLst/>
              <a:ahLst/>
              <a:cxnLst/>
              <a:rect l="l" t="t" r="r" b="b"/>
              <a:pathLst>
                <a:path w="2929408" h="172409">
                  <a:moveTo>
                    <a:pt x="0" y="0"/>
                  </a:moveTo>
                  <a:lnTo>
                    <a:pt x="2929408" y="0"/>
                  </a:lnTo>
                  <a:lnTo>
                    <a:pt x="2929408" y="172409"/>
                  </a:lnTo>
                  <a:lnTo>
                    <a:pt x="0" y="172409"/>
                  </a:lnTo>
                  <a:close/>
                </a:path>
              </a:pathLst>
            </a:custGeom>
            <a:solidFill>
              <a:srgbClr val="847FF7"/>
            </a:solidFill>
          </p:spPr>
          <p:txBody>
            <a:bodyPr/>
            <a:lstStyle/>
            <a:p>
              <a:endParaRPr lang="tr-TR"/>
            </a:p>
          </p:txBody>
        </p:sp>
        <p:sp>
          <p:nvSpPr>
            <p:cNvPr id="38" name="TextBox 38"/>
            <p:cNvSpPr txBox="1"/>
            <p:nvPr/>
          </p:nvSpPr>
          <p:spPr>
            <a:xfrm>
              <a:off x="0" y="-66675"/>
              <a:ext cx="2929408" cy="239084"/>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13903323" y="-937883"/>
            <a:ext cx="5996155" cy="2480677"/>
            <a:chOff x="0" y="0"/>
            <a:chExt cx="1688376" cy="698500"/>
          </a:xfrm>
        </p:grpSpPr>
        <p:sp>
          <p:nvSpPr>
            <p:cNvPr id="40" name="Freeform 40"/>
            <p:cNvSpPr/>
            <p:nvPr/>
          </p:nvSpPr>
          <p:spPr>
            <a:xfrm>
              <a:off x="7190" y="0"/>
              <a:ext cx="1673996" cy="698500"/>
            </a:xfrm>
            <a:custGeom>
              <a:avLst/>
              <a:gdLst/>
              <a:ahLst/>
              <a:cxnLst/>
              <a:rect l="l" t="t" r="r" b="b"/>
              <a:pathLst>
                <a:path w="1673996" h="698500">
                  <a:moveTo>
                    <a:pt x="1662356" y="381614"/>
                  </a:moveTo>
                  <a:lnTo>
                    <a:pt x="1496816" y="666136"/>
                  </a:lnTo>
                  <a:cubicBezTo>
                    <a:pt x="1485158" y="686173"/>
                    <a:pt x="1463724" y="698500"/>
                    <a:pt x="1440542" y="698500"/>
                  </a:cubicBezTo>
                  <a:lnTo>
                    <a:pt x="233453" y="698500"/>
                  </a:lnTo>
                  <a:cubicBezTo>
                    <a:pt x="210271" y="698500"/>
                    <a:pt x="188838" y="686173"/>
                    <a:pt x="177180" y="666136"/>
                  </a:cubicBezTo>
                  <a:lnTo>
                    <a:pt x="11640" y="381614"/>
                  </a:lnTo>
                  <a:cubicBezTo>
                    <a:pt x="0" y="361608"/>
                    <a:pt x="0" y="336892"/>
                    <a:pt x="11640" y="316886"/>
                  </a:cubicBezTo>
                  <a:lnTo>
                    <a:pt x="177180" y="32364"/>
                  </a:lnTo>
                  <a:cubicBezTo>
                    <a:pt x="188838" y="12327"/>
                    <a:pt x="210271" y="0"/>
                    <a:pt x="233453" y="0"/>
                  </a:cubicBezTo>
                  <a:lnTo>
                    <a:pt x="1440542" y="0"/>
                  </a:lnTo>
                  <a:cubicBezTo>
                    <a:pt x="1463724" y="0"/>
                    <a:pt x="1485158" y="12327"/>
                    <a:pt x="1496816" y="32364"/>
                  </a:cubicBezTo>
                  <a:lnTo>
                    <a:pt x="1662356" y="316886"/>
                  </a:lnTo>
                  <a:cubicBezTo>
                    <a:pt x="1673996" y="336892"/>
                    <a:pt x="1673996" y="361608"/>
                    <a:pt x="1662356" y="381614"/>
                  </a:cubicBezTo>
                  <a:close/>
                </a:path>
              </a:pathLst>
            </a:custGeom>
            <a:solidFill>
              <a:srgbClr val="FFFFFF"/>
            </a:solidFill>
          </p:spPr>
          <p:txBody>
            <a:bodyPr/>
            <a:lstStyle/>
            <a:p>
              <a:endParaRPr lang="tr-TR"/>
            </a:p>
          </p:txBody>
        </p:sp>
        <p:sp>
          <p:nvSpPr>
            <p:cNvPr id="41" name="TextBox 41"/>
            <p:cNvSpPr txBox="1"/>
            <p:nvPr/>
          </p:nvSpPr>
          <p:spPr>
            <a:xfrm>
              <a:off x="114300" y="-66675"/>
              <a:ext cx="1459776" cy="765175"/>
            </a:xfrm>
            <a:prstGeom prst="rect">
              <a:avLst/>
            </a:prstGeom>
          </p:spPr>
          <p:txBody>
            <a:bodyPr lIns="50800" tIns="50800" rIns="50800" bIns="50800" rtlCol="0" anchor="ctr"/>
            <a:lstStyle/>
            <a:p>
              <a:pPr algn="ctr">
                <a:lnSpc>
                  <a:spcPts val="2659"/>
                </a:lnSpc>
                <a:spcBef>
                  <a:spcPct val="0"/>
                </a:spcBef>
              </a:pPr>
              <a:endParaRPr/>
            </a:p>
          </p:txBody>
        </p:sp>
      </p:grpSp>
      <p:grpSp>
        <p:nvGrpSpPr>
          <p:cNvPr id="42" name="Group 42"/>
          <p:cNvGrpSpPr/>
          <p:nvPr/>
        </p:nvGrpSpPr>
        <p:grpSpPr>
          <a:xfrm>
            <a:off x="16234164" y="8844782"/>
            <a:ext cx="5996155" cy="2480677"/>
            <a:chOff x="0" y="0"/>
            <a:chExt cx="1688376" cy="698500"/>
          </a:xfrm>
        </p:grpSpPr>
        <p:sp>
          <p:nvSpPr>
            <p:cNvPr id="43" name="Freeform 43"/>
            <p:cNvSpPr/>
            <p:nvPr/>
          </p:nvSpPr>
          <p:spPr>
            <a:xfrm>
              <a:off x="7190" y="0"/>
              <a:ext cx="1673996" cy="698500"/>
            </a:xfrm>
            <a:custGeom>
              <a:avLst/>
              <a:gdLst/>
              <a:ahLst/>
              <a:cxnLst/>
              <a:rect l="l" t="t" r="r" b="b"/>
              <a:pathLst>
                <a:path w="1673996" h="698500">
                  <a:moveTo>
                    <a:pt x="1662356" y="381614"/>
                  </a:moveTo>
                  <a:lnTo>
                    <a:pt x="1496816" y="666136"/>
                  </a:lnTo>
                  <a:cubicBezTo>
                    <a:pt x="1485158" y="686173"/>
                    <a:pt x="1463724" y="698500"/>
                    <a:pt x="1440542" y="698500"/>
                  </a:cubicBezTo>
                  <a:lnTo>
                    <a:pt x="233453" y="698500"/>
                  </a:lnTo>
                  <a:cubicBezTo>
                    <a:pt x="210271" y="698500"/>
                    <a:pt x="188838" y="686173"/>
                    <a:pt x="177180" y="666136"/>
                  </a:cubicBezTo>
                  <a:lnTo>
                    <a:pt x="11640" y="381614"/>
                  </a:lnTo>
                  <a:cubicBezTo>
                    <a:pt x="0" y="361608"/>
                    <a:pt x="0" y="336892"/>
                    <a:pt x="11640" y="316886"/>
                  </a:cubicBezTo>
                  <a:lnTo>
                    <a:pt x="177180" y="32364"/>
                  </a:lnTo>
                  <a:cubicBezTo>
                    <a:pt x="188838" y="12327"/>
                    <a:pt x="210271" y="0"/>
                    <a:pt x="233453" y="0"/>
                  </a:cubicBezTo>
                  <a:lnTo>
                    <a:pt x="1440542" y="0"/>
                  </a:lnTo>
                  <a:cubicBezTo>
                    <a:pt x="1463724" y="0"/>
                    <a:pt x="1485158" y="12327"/>
                    <a:pt x="1496816" y="32364"/>
                  </a:cubicBezTo>
                  <a:lnTo>
                    <a:pt x="1662356" y="316886"/>
                  </a:lnTo>
                  <a:cubicBezTo>
                    <a:pt x="1673996" y="336892"/>
                    <a:pt x="1673996" y="361608"/>
                    <a:pt x="1662356" y="381614"/>
                  </a:cubicBezTo>
                  <a:close/>
                </a:path>
              </a:pathLst>
            </a:custGeom>
            <a:solidFill>
              <a:srgbClr val="FFFFFF"/>
            </a:solidFill>
          </p:spPr>
          <p:txBody>
            <a:bodyPr/>
            <a:lstStyle/>
            <a:p>
              <a:endParaRPr lang="tr-TR"/>
            </a:p>
          </p:txBody>
        </p:sp>
        <p:sp>
          <p:nvSpPr>
            <p:cNvPr id="44" name="TextBox 44"/>
            <p:cNvSpPr txBox="1"/>
            <p:nvPr/>
          </p:nvSpPr>
          <p:spPr>
            <a:xfrm>
              <a:off x="114300" y="-66675"/>
              <a:ext cx="1459776" cy="765175"/>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a:off x="9144000" y="1226150"/>
            <a:ext cx="1116851" cy="959794"/>
            <a:chOff x="0" y="0"/>
            <a:chExt cx="812800" cy="698500"/>
          </a:xfrm>
        </p:grpSpPr>
        <p:sp>
          <p:nvSpPr>
            <p:cNvPr id="46" name="Freeform 46"/>
            <p:cNvSpPr/>
            <p:nvPr/>
          </p:nvSpPr>
          <p:spPr>
            <a:xfrm>
              <a:off x="15973" y="0"/>
              <a:ext cx="780854" cy="698500"/>
            </a:xfrm>
            <a:custGeom>
              <a:avLst/>
              <a:gdLst/>
              <a:ahLst/>
              <a:cxnLst/>
              <a:rect l="l" t="t" r="r" b="b"/>
              <a:pathLst>
                <a:path w="780854" h="698500">
                  <a:moveTo>
                    <a:pt x="754995" y="421149"/>
                  </a:moveTo>
                  <a:lnTo>
                    <a:pt x="635459" y="626601"/>
                  </a:lnTo>
                  <a:cubicBezTo>
                    <a:pt x="609560" y="671115"/>
                    <a:pt x="561944" y="698500"/>
                    <a:pt x="510444" y="698500"/>
                  </a:cubicBezTo>
                  <a:lnTo>
                    <a:pt x="270410" y="698500"/>
                  </a:lnTo>
                  <a:cubicBezTo>
                    <a:pt x="218910" y="698500"/>
                    <a:pt x="171294" y="671115"/>
                    <a:pt x="145395" y="626601"/>
                  </a:cubicBezTo>
                  <a:lnTo>
                    <a:pt x="25859" y="421149"/>
                  </a:lnTo>
                  <a:cubicBezTo>
                    <a:pt x="0" y="376704"/>
                    <a:pt x="0" y="321796"/>
                    <a:pt x="25859" y="277351"/>
                  </a:cubicBezTo>
                  <a:lnTo>
                    <a:pt x="145395" y="71899"/>
                  </a:lnTo>
                  <a:cubicBezTo>
                    <a:pt x="171294" y="27385"/>
                    <a:pt x="218910" y="0"/>
                    <a:pt x="270410" y="0"/>
                  </a:cubicBezTo>
                  <a:lnTo>
                    <a:pt x="510444" y="0"/>
                  </a:lnTo>
                  <a:cubicBezTo>
                    <a:pt x="561944" y="0"/>
                    <a:pt x="609560" y="27385"/>
                    <a:pt x="635459" y="71899"/>
                  </a:cubicBezTo>
                  <a:lnTo>
                    <a:pt x="754995" y="277351"/>
                  </a:lnTo>
                  <a:cubicBezTo>
                    <a:pt x="780854" y="321796"/>
                    <a:pt x="780854" y="376704"/>
                    <a:pt x="754995" y="421149"/>
                  </a:cubicBezTo>
                  <a:close/>
                </a:path>
              </a:pathLst>
            </a:custGeom>
            <a:solidFill>
              <a:srgbClr val="847FF7"/>
            </a:solidFill>
          </p:spPr>
          <p:txBody>
            <a:bodyPr/>
            <a:lstStyle/>
            <a:p>
              <a:endParaRPr lang="tr-TR"/>
            </a:p>
          </p:txBody>
        </p:sp>
        <p:sp>
          <p:nvSpPr>
            <p:cNvPr id="47" name="TextBox 47"/>
            <p:cNvSpPr txBox="1"/>
            <p:nvPr/>
          </p:nvSpPr>
          <p:spPr>
            <a:xfrm>
              <a:off x="114300" y="-66675"/>
              <a:ext cx="584200" cy="765175"/>
            </a:xfrm>
            <a:prstGeom prst="rect">
              <a:avLst/>
            </a:prstGeom>
          </p:spPr>
          <p:txBody>
            <a:bodyPr lIns="50800" tIns="50800" rIns="50800" bIns="50800" rtlCol="0" anchor="ctr"/>
            <a:lstStyle/>
            <a:p>
              <a:pPr algn="ctr">
                <a:lnSpc>
                  <a:spcPts val="2659"/>
                </a:lnSpc>
                <a:spcBef>
                  <a:spcPct val="0"/>
                </a:spcBef>
              </a:pPr>
              <a:endParaRPr/>
            </a:p>
          </p:txBody>
        </p:sp>
      </p:grpSp>
      <p:sp>
        <p:nvSpPr>
          <p:cNvPr id="48" name="Freeform 48"/>
          <p:cNvSpPr/>
          <p:nvPr/>
        </p:nvSpPr>
        <p:spPr>
          <a:xfrm>
            <a:off x="458774" y="302455"/>
            <a:ext cx="2327100" cy="1538252"/>
          </a:xfrm>
          <a:custGeom>
            <a:avLst/>
            <a:gdLst/>
            <a:ahLst/>
            <a:cxnLst/>
            <a:rect l="l" t="t" r="r" b="b"/>
            <a:pathLst>
              <a:path w="2327100" h="1538252">
                <a:moveTo>
                  <a:pt x="0" y="0"/>
                </a:moveTo>
                <a:lnTo>
                  <a:pt x="2327099" y="0"/>
                </a:lnTo>
                <a:lnTo>
                  <a:pt x="2327099" y="1538252"/>
                </a:lnTo>
                <a:lnTo>
                  <a:pt x="0" y="1538252"/>
                </a:lnTo>
                <a:lnTo>
                  <a:pt x="0" y="0"/>
                </a:lnTo>
                <a:close/>
              </a:path>
            </a:pathLst>
          </a:custGeom>
          <a:blipFill>
            <a:blip r:embed="rId7"/>
            <a:stretch>
              <a:fillRect/>
            </a:stretch>
          </a:blipFill>
        </p:spPr>
        <p:txBody>
          <a:bodyPr/>
          <a:lstStyle/>
          <a:p>
            <a:endParaRPr lang="tr-TR"/>
          </a:p>
        </p:txBody>
      </p:sp>
      <p:sp>
        <p:nvSpPr>
          <p:cNvPr id="49" name="Freeform 49"/>
          <p:cNvSpPr/>
          <p:nvPr/>
        </p:nvSpPr>
        <p:spPr>
          <a:xfrm>
            <a:off x="2907020" y="-12442"/>
            <a:ext cx="2133987" cy="2133987"/>
          </a:xfrm>
          <a:custGeom>
            <a:avLst/>
            <a:gdLst/>
            <a:ahLst/>
            <a:cxnLst/>
            <a:rect l="l" t="t" r="r" b="b"/>
            <a:pathLst>
              <a:path w="2133987" h="2133987">
                <a:moveTo>
                  <a:pt x="0" y="0"/>
                </a:moveTo>
                <a:lnTo>
                  <a:pt x="2133987" y="0"/>
                </a:lnTo>
                <a:lnTo>
                  <a:pt x="2133987" y="2133987"/>
                </a:lnTo>
                <a:lnTo>
                  <a:pt x="0" y="2133987"/>
                </a:lnTo>
                <a:lnTo>
                  <a:pt x="0" y="0"/>
                </a:lnTo>
                <a:close/>
              </a:path>
            </a:pathLst>
          </a:custGeom>
          <a:blipFill>
            <a:blip r:embed="rId8"/>
            <a:stretch>
              <a:fillRect/>
            </a:stretch>
          </a:blipFill>
        </p:spPr>
        <p:txBody>
          <a:bodyPr/>
          <a:lstStyle/>
          <a:p>
            <a:endParaRPr lang="tr-TR"/>
          </a:p>
        </p:txBody>
      </p:sp>
      <p:sp>
        <p:nvSpPr>
          <p:cNvPr id="50" name="TextBox 50"/>
          <p:cNvSpPr txBox="1"/>
          <p:nvPr/>
        </p:nvSpPr>
        <p:spPr>
          <a:xfrm>
            <a:off x="901934" y="9248729"/>
            <a:ext cx="3072080" cy="836391"/>
          </a:xfrm>
          <a:prstGeom prst="rect">
            <a:avLst/>
          </a:prstGeom>
        </p:spPr>
        <p:txBody>
          <a:bodyPr lIns="0" tIns="0" rIns="0" bIns="0" rtlCol="0" anchor="t">
            <a:spAutoFit/>
          </a:bodyPr>
          <a:lstStyle/>
          <a:p>
            <a:pPr algn="l">
              <a:lnSpc>
                <a:spcPts val="3249"/>
              </a:lnSpc>
            </a:pPr>
            <a:r>
              <a:rPr lang="en-US" sz="2321" spc="-51">
                <a:solidFill>
                  <a:srgbClr val="FFFFFF"/>
                </a:solidFill>
                <a:latin typeface="Telegraf"/>
                <a:ea typeface="Telegraf"/>
                <a:cs typeface="Telegraf"/>
                <a:sym typeface="Telegraf"/>
              </a:rPr>
              <a:t>İSTKA-İGÜ </a:t>
            </a:r>
          </a:p>
          <a:p>
            <a:pPr algn="l">
              <a:lnSpc>
                <a:spcPts val="3249"/>
              </a:lnSpc>
              <a:spcBef>
                <a:spcPct val="0"/>
              </a:spcBef>
            </a:pPr>
            <a:r>
              <a:rPr lang="en-US" sz="2321" spc="-51">
                <a:solidFill>
                  <a:srgbClr val="FFFFFF"/>
                </a:solidFill>
                <a:latin typeface="Telegraf"/>
                <a:ea typeface="Telegraf"/>
                <a:cs typeface="Telegraf"/>
                <a:sym typeface="Telegraf"/>
              </a:rPr>
              <a:t>Siber Akademi</a:t>
            </a:r>
          </a:p>
        </p:txBody>
      </p:sp>
      <p:sp>
        <p:nvSpPr>
          <p:cNvPr id="51" name="TextBox 51"/>
          <p:cNvSpPr txBox="1"/>
          <p:nvPr/>
        </p:nvSpPr>
        <p:spPr>
          <a:xfrm>
            <a:off x="458774" y="3074045"/>
            <a:ext cx="7938193" cy="2011333"/>
          </a:xfrm>
          <a:prstGeom prst="rect">
            <a:avLst/>
          </a:prstGeom>
        </p:spPr>
        <p:txBody>
          <a:bodyPr lIns="0" tIns="0" rIns="0" bIns="0" rtlCol="0" anchor="t">
            <a:spAutoFit/>
          </a:bodyPr>
          <a:lstStyle/>
          <a:p>
            <a:pPr algn="l">
              <a:lnSpc>
                <a:spcPts val="7535"/>
              </a:lnSpc>
            </a:pPr>
            <a:r>
              <a:rPr lang="en-US" sz="6977" b="1" spc="-153">
                <a:solidFill>
                  <a:srgbClr val="FFFFFF"/>
                </a:solidFill>
                <a:latin typeface="Telegraf Bold"/>
                <a:ea typeface="Telegraf Bold"/>
                <a:cs typeface="Telegraf Bold"/>
                <a:sym typeface="Telegraf Bold"/>
              </a:rPr>
              <a:t>SİBER AKADEMİ PROJESİ</a:t>
            </a:r>
          </a:p>
        </p:txBody>
      </p:sp>
      <p:sp>
        <p:nvSpPr>
          <p:cNvPr id="52" name="TextBox 52"/>
          <p:cNvSpPr txBox="1"/>
          <p:nvPr/>
        </p:nvSpPr>
        <p:spPr>
          <a:xfrm>
            <a:off x="143335" y="5096397"/>
            <a:ext cx="11684222" cy="636421"/>
          </a:xfrm>
          <a:prstGeom prst="rect">
            <a:avLst/>
          </a:prstGeom>
        </p:spPr>
        <p:txBody>
          <a:bodyPr lIns="0" tIns="0" rIns="0" bIns="0" rtlCol="0" anchor="t">
            <a:spAutoFit/>
          </a:bodyPr>
          <a:lstStyle/>
          <a:p>
            <a:pPr algn="l">
              <a:lnSpc>
                <a:spcPts val="4821"/>
              </a:lnSpc>
              <a:spcBef>
                <a:spcPct val="0"/>
              </a:spcBef>
            </a:pPr>
            <a:r>
              <a:rPr lang="en-US" sz="3444" b="1">
                <a:solidFill>
                  <a:srgbClr val="FFFFFF"/>
                </a:solidFill>
                <a:latin typeface="Telegraf Bold"/>
                <a:ea typeface="Telegraf Bold"/>
                <a:cs typeface="Telegraf Bold"/>
                <a:sym typeface="Telegraf Bold"/>
              </a:rPr>
              <a:t>SANAL SUNUCU TABANLI SOC ÇALIŞMA ORTAMI</a:t>
            </a:r>
          </a:p>
        </p:txBody>
      </p:sp>
      <p:sp>
        <p:nvSpPr>
          <p:cNvPr id="53" name="TextBox 53"/>
          <p:cNvSpPr txBox="1"/>
          <p:nvPr/>
        </p:nvSpPr>
        <p:spPr>
          <a:xfrm>
            <a:off x="901934" y="6788714"/>
            <a:ext cx="5533556" cy="1075206"/>
          </a:xfrm>
          <a:prstGeom prst="rect">
            <a:avLst/>
          </a:prstGeom>
        </p:spPr>
        <p:txBody>
          <a:bodyPr lIns="0" tIns="0" rIns="0" bIns="0" rtlCol="0" anchor="t">
            <a:spAutoFit/>
          </a:bodyPr>
          <a:lstStyle/>
          <a:p>
            <a:pPr algn="l">
              <a:lnSpc>
                <a:spcPts val="4261"/>
              </a:lnSpc>
            </a:pPr>
            <a:r>
              <a:rPr lang="en-US" sz="3044" spc="-66">
                <a:solidFill>
                  <a:srgbClr val="FFFFFF"/>
                </a:solidFill>
                <a:latin typeface="Telegraf"/>
                <a:ea typeface="Telegraf"/>
                <a:cs typeface="Telegraf"/>
                <a:sym typeface="Telegraf"/>
              </a:rPr>
              <a:t>Gözde Yağızyılmaz</a:t>
            </a:r>
          </a:p>
          <a:p>
            <a:pPr algn="l">
              <a:lnSpc>
                <a:spcPts val="4261"/>
              </a:lnSpc>
              <a:spcBef>
                <a:spcPct val="0"/>
              </a:spcBef>
            </a:pPr>
            <a:r>
              <a:rPr lang="en-US" sz="3044" spc="-66">
                <a:solidFill>
                  <a:srgbClr val="FFFFFF"/>
                </a:solidFill>
                <a:latin typeface="Telegraf"/>
                <a:ea typeface="Telegraf"/>
                <a:cs typeface="Telegraf"/>
                <a:sym typeface="Telegraf"/>
              </a:rPr>
              <a:t>Sümeyye Erdoğan</a:t>
            </a:r>
          </a:p>
        </p:txBody>
      </p:sp>
      <p:sp>
        <p:nvSpPr>
          <p:cNvPr id="54" name="TextBox 54"/>
          <p:cNvSpPr txBox="1"/>
          <p:nvPr/>
        </p:nvSpPr>
        <p:spPr>
          <a:xfrm>
            <a:off x="901934" y="7884691"/>
            <a:ext cx="4289828" cy="485291"/>
          </a:xfrm>
          <a:prstGeom prst="rect">
            <a:avLst/>
          </a:prstGeom>
        </p:spPr>
        <p:txBody>
          <a:bodyPr lIns="0" tIns="0" rIns="0" bIns="0" rtlCol="0" anchor="t">
            <a:spAutoFit/>
          </a:bodyPr>
          <a:lstStyle/>
          <a:p>
            <a:pPr algn="l">
              <a:lnSpc>
                <a:spcPts val="3701"/>
              </a:lnSpc>
              <a:spcBef>
                <a:spcPct val="0"/>
              </a:spcBef>
            </a:pPr>
            <a:r>
              <a:rPr lang="en-US" sz="2644" spc="-58">
                <a:solidFill>
                  <a:srgbClr val="FFFFFF"/>
                </a:solidFill>
                <a:latin typeface="Telegraf"/>
                <a:ea typeface="Telegraf"/>
                <a:cs typeface="Telegraf"/>
                <a:sym typeface="Telegraf"/>
              </a:rPr>
              <a:t>20 ARALIK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67122" cy="5633625"/>
          </a:xfrm>
          <a:custGeom>
            <a:avLst/>
            <a:gdLst/>
            <a:ahLst/>
            <a:cxnLst/>
            <a:rect l="l" t="t" r="r" b="b"/>
            <a:pathLst>
              <a:path w="12167122" h="5633625">
                <a:moveTo>
                  <a:pt x="0" y="0"/>
                </a:moveTo>
                <a:lnTo>
                  <a:pt x="12167122" y="0"/>
                </a:lnTo>
                <a:lnTo>
                  <a:pt x="12167122" y="5633625"/>
                </a:lnTo>
                <a:lnTo>
                  <a:pt x="0" y="5633625"/>
                </a:lnTo>
                <a:lnTo>
                  <a:pt x="0" y="0"/>
                </a:lnTo>
                <a:close/>
              </a:path>
            </a:pathLst>
          </a:custGeom>
          <a:blipFill>
            <a:blip r:embed="rId2"/>
            <a:stretch>
              <a:fillRect l="-2171" r="-2171"/>
            </a:stretch>
          </a:blipFill>
        </p:spPr>
        <p:txBody>
          <a:bodyPr/>
          <a:lstStyle/>
          <a:p>
            <a:endParaRPr lang="tr-TR"/>
          </a:p>
        </p:txBody>
      </p:sp>
      <p:sp>
        <p:nvSpPr>
          <p:cNvPr id="3" name="Freeform 3"/>
          <p:cNvSpPr/>
          <p:nvPr/>
        </p:nvSpPr>
        <p:spPr>
          <a:xfrm>
            <a:off x="12167122" y="0"/>
            <a:ext cx="6083423" cy="3991914"/>
          </a:xfrm>
          <a:custGeom>
            <a:avLst/>
            <a:gdLst/>
            <a:ahLst/>
            <a:cxnLst/>
            <a:rect l="l" t="t" r="r" b="b"/>
            <a:pathLst>
              <a:path w="6083423" h="3991914">
                <a:moveTo>
                  <a:pt x="0" y="0"/>
                </a:moveTo>
                <a:lnTo>
                  <a:pt x="6083422" y="0"/>
                </a:lnTo>
                <a:lnTo>
                  <a:pt x="6083422" y="3991914"/>
                </a:lnTo>
                <a:lnTo>
                  <a:pt x="0" y="3991914"/>
                </a:lnTo>
                <a:lnTo>
                  <a:pt x="0" y="0"/>
                </a:lnTo>
                <a:close/>
              </a:path>
            </a:pathLst>
          </a:custGeom>
          <a:blipFill>
            <a:blip r:embed="rId3"/>
            <a:stretch>
              <a:fillRect/>
            </a:stretch>
          </a:blipFill>
        </p:spPr>
        <p:txBody>
          <a:bodyPr/>
          <a:lstStyle/>
          <a:p>
            <a:endParaRPr lang="tr-TR"/>
          </a:p>
        </p:txBody>
      </p:sp>
      <p:sp>
        <p:nvSpPr>
          <p:cNvPr id="4" name="Freeform 4"/>
          <p:cNvSpPr/>
          <p:nvPr/>
        </p:nvSpPr>
        <p:spPr>
          <a:xfrm>
            <a:off x="407433" y="796819"/>
            <a:ext cx="2718142" cy="3056074"/>
          </a:xfrm>
          <a:custGeom>
            <a:avLst/>
            <a:gdLst/>
            <a:ahLst/>
            <a:cxnLst/>
            <a:rect l="l" t="t" r="r" b="b"/>
            <a:pathLst>
              <a:path w="2718142" h="3056074">
                <a:moveTo>
                  <a:pt x="0" y="0"/>
                </a:moveTo>
                <a:lnTo>
                  <a:pt x="2718143" y="0"/>
                </a:lnTo>
                <a:lnTo>
                  <a:pt x="2718143" y="3056073"/>
                </a:lnTo>
                <a:lnTo>
                  <a:pt x="0" y="3056073"/>
                </a:lnTo>
                <a:lnTo>
                  <a:pt x="0" y="0"/>
                </a:lnTo>
                <a:close/>
              </a:path>
            </a:pathLst>
          </a:custGeom>
          <a:blipFill>
            <a:blip r:embed="rId4"/>
            <a:stretch>
              <a:fillRect/>
            </a:stretch>
          </a:blipFill>
        </p:spPr>
        <p:txBody>
          <a:bodyPr/>
          <a:lstStyle/>
          <a:p>
            <a:endParaRPr lang="tr-TR"/>
          </a:p>
        </p:txBody>
      </p:sp>
      <p:sp>
        <p:nvSpPr>
          <p:cNvPr id="5" name="Freeform 5"/>
          <p:cNvSpPr/>
          <p:nvPr/>
        </p:nvSpPr>
        <p:spPr>
          <a:xfrm>
            <a:off x="0" y="5581441"/>
            <a:ext cx="12167122" cy="4875529"/>
          </a:xfrm>
          <a:custGeom>
            <a:avLst/>
            <a:gdLst/>
            <a:ahLst/>
            <a:cxnLst/>
            <a:rect l="l" t="t" r="r" b="b"/>
            <a:pathLst>
              <a:path w="12167122" h="4875529">
                <a:moveTo>
                  <a:pt x="0" y="0"/>
                </a:moveTo>
                <a:lnTo>
                  <a:pt x="12167122" y="0"/>
                </a:lnTo>
                <a:lnTo>
                  <a:pt x="12167122" y="4875529"/>
                </a:lnTo>
                <a:lnTo>
                  <a:pt x="0" y="4875529"/>
                </a:lnTo>
                <a:lnTo>
                  <a:pt x="0" y="0"/>
                </a:lnTo>
                <a:close/>
              </a:path>
            </a:pathLst>
          </a:custGeom>
          <a:blipFill>
            <a:blip r:embed="rId5"/>
            <a:stretch>
              <a:fillRect t="-5672" b="-5672"/>
            </a:stretch>
          </a:blipFill>
        </p:spPr>
        <p:txBody>
          <a:bodyPr/>
          <a:lstStyle/>
          <a:p>
            <a:endParaRPr lang="tr-TR"/>
          </a:p>
        </p:txBody>
      </p:sp>
      <p:sp>
        <p:nvSpPr>
          <p:cNvPr id="6" name="Freeform 6"/>
          <p:cNvSpPr/>
          <p:nvPr/>
        </p:nvSpPr>
        <p:spPr>
          <a:xfrm>
            <a:off x="12167122" y="3991914"/>
            <a:ext cx="6120878" cy="6465056"/>
          </a:xfrm>
          <a:custGeom>
            <a:avLst/>
            <a:gdLst/>
            <a:ahLst/>
            <a:cxnLst/>
            <a:rect l="l" t="t" r="r" b="b"/>
            <a:pathLst>
              <a:path w="6120878" h="6465056">
                <a:moveTo>
                  <a:pt x="0" y="0"/>
                </a:moveTo>
                <a:lnTo>
                  <a:pt x="6120878" y="0"/>
                </a:lnTo>
                <a:lnTo>
                  <a:pt x="6120878" y="6465056"/>
                </a:lnTo>
                <a:lnTo>
                  <a:pt x="0" y="6465056"/>
                </a:lnTo>
                <a:lnTo>
                  <a:pt x="0" y="0"/>
                </a:lnTo>
                <a:close/>
              </a:path>
            </a:pathLst>
          </a:custGeom>
          <a:blipFill>
            <a:blip r:embed="rId6"/>
            <a:stretch>
              <a:fillRect l="-1949" r="-1949"/>
            </a:stretch>
          </a:blipFill>
        </p:spPr>
        <p:txBody>
          <a:bodyPr/>
          <a:lstStyle/>
          <a:p>
            <a:endParaRPr lang="tr-TR"/>
          </a:p>
        </p:txBody>
      </p:sp>
      <p:sp>
        <p:nvSpPr>
          <p:cNvPr id="7" name="TextBox 7"/>
          <p:cNvSpPr txBox="1"/>
          <p:nvPr/>
        </p:nvSpPr>
        <p:spPr>
          <a:xfrm>
            <a:off x="2287554" y="360929"/>
            <a:ext cx="14434705" cy="871780"/>
          </a:xfrm>
          <a:prstGeom prst="rect">
            <a:avLst/>
          </a:prstGeom>
        </p:spPr>
        <p:txBody>
          <a:bodyPr lIns="0" tIns="0" rIns="0" bIns="0" rtlCol="0" anchor="t">
            <a:spAutoFit/>
          </a:bodyPr>
          <a:lstStyle/>
          <a:p>
            <a:pPr algn="ctr">
              <a:lnSpc>
                <a:spcPts val="6212"/>
              </a:lnSpc>
            </a:pPr>
            <a:r>
              <a:rPr lang="en-US" sz="5752" b="1" spc="-126">
                <a:solidFill>
                  <a:srgbClr val="8564FB"/>
                </a:solidFill>
                <a:latin typeface="Telegraf Bold"/>
                <a:ea typeface="Telegraf Bold"/>
                <a:cs typeface="Telegraf Bold"/>
                <a:sym typeface="Telegraf Bold"/>
              </a:rPr>
              <a:t>ATTACK MAP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68752" y="-3199623"/>
            <a:ext cx="9869031" cy="6873134"/>
            <a:chOff x="0" y="0"/>
            <a:chExt cx="911092" cy="634516"/>
          </a:xfrm>
        </p:grpSpPr>
        <p:sp>
          <p:nvSpPr>
            <p:cNvPr id="3" name="Freeform 3"/>
            <p:cNvSpPr/>
            <p:nvPr/>
          </p:nvSpPr>
          <p:spPr>
            <a:xfrm>
              <a:off x="9417" y="0"/>
              <a:ext cx="892258" cy="634516"/>
            </a:xfrm>
            <a:custGeom>
              <a:avLst/>
              <a:gdLst/>
              <a:ahLst/>
              <a:cxnLst/>
              <a:rect l="l" t="t" r="r" b="b"/>
              <a:pathLst>
                <a:path w="892258" h="634516">
                  <a:moveTo>
                    <a:pt x="877559" y="354912"/>
                  </a:moveTo>
                  <a:lnTo>
                    <a:pt x="722592" y="596863"/>
                  </a:lnTo>
                  <a:cubicBezTo>
                    <a:pt x="707565" y="620325"/>
                    <a:pt x="681622" y="634516"/>
                    <a:pt x="653761" y="634516"/>
                  </a:cubicBezTo>
                  <a:lnTo>
                    <a:pt x="238498" y="634516"/>
                  </a:lnTo>
                  <a:cubicBezTo>
                    <a:pt x="210636" y="634516"/>
                    <a:pt x="184693" y="620325"/>
                    <a:pt x="169666" y="596863"/>
                  </a:cubicBezTo>
                  <a:lnTo>
                    <a:pt x="14700" y="354912"/>
                  </a:lnTo>
                  <a:cubicBezTo>
                    <a:pt x="0" y="331961"/>
                    <a:pt x="0" y="302555"/>
                    <a:pt x="14700" y="279605"/>
                  </a:cubicBezTo>
                  <a:lnTo>
                    <a:pt x="169666" y="37653"/>
                  </a:lnTo>
                  <a:cubicBezTo>
                    <a:pt x="184693" y="14192"/>
                    <a:pt x="210636" y="0"/>
                    <a:pt x="238498" y="0"/>
                  </a:cubicBezTo>
                  <a:lnTo>
                    <a:pt x="653761" y="0"/>
                  </a:lnTo>
                  <a:cubicBezTo>
                    <a:pt x="681622" y="0"/>
                    <a:pt x="707565" y="14192"/>
                    <a:pt x="722592" y="37653"/>
                  </a:cubicBezTo>
                  <a:lnTo>
                    <a:pt x="877559" y="279605"/>
                  </a:lnTo>
                  <a:cubicBezTo>
                    <a:pt x="892258" y="302555"/>
                    <a:pt x="892258" y="331961"/>
                    <a:pt x="877559" y="354912"/>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4" name="TextBox 4"/>
            <p:cNvSpPr txBox="1"/>
            <p:nvPr/>
          </p:nvSpPr>
          <p:spPr>
            <a:xfrm>
              <a:off x="114300" y="-38100"/>
              <a:ext cx="682492" cy="6726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987721" y="-3199623"/>
            <a:ext cx="9869031" cy="6873134"/>
            <a:chOff x="0" y="0"/>
            <a:chExt cx="911092" cy="634516"/>
          </a:xfrm>
        </p:grpSpPr>
        <p:sp>
          <p:nvSpPr>
            <p:cNvPr id="6" name="Freeform 6"/>
            <p:cNvSpPr/>
            <p:nvPr/>
          </p:nvSpPr>
          <p:spPr>
            <a:xfrm>
              <a:off x="9417" y="0"/>
              <a:ext cx="892258" cy="634516"/>
            </a:xfrm>
            <a:custGeom>
              <a:avLst/>
              <a:gdLst/>
              <a:ahLst/>
              <a:cxnLst/>
              <a:rect l="l" t="t" r="r" b="b"/>
              <a:pathLst>
                <a:path w="892258" h="634516">
                  <a:moveTo>
                    <a:pt x="877559" y="354912"/>
                  </a:moveTo>
                  <a:lnTo>
                    <a:pt x="722592" y="596863"/>
                  </a:lnTo>
                  <a:cubicBezTo>
                    <a:pt x="707565" y="620325"/>
                    <a:pt x="681622" y="634516"/>
                    <a:pt x="653761" y="634516"/>
                  </a:cubicBezTo>
                  <a:lnTo>
                    <a:pt x="238498" y="634516"/>
                  </a:lnTo>
                  <a:cubicBezTo>
                    <a:pt x="210636" y="634516"/>
                    <a:pt x="184693" y="620325"/>
                    <a:pt x="169666" y="596863"/>
                  </a:cubicBezTo>
                  <a:lnTo>
                    <a:pt x="14700" y="354912"/>
                  </a:lnTo>
                  <a:cubicBezTo>
                    <a:pt x="0" y="331961"/>
                    <a:pt x="0" y="302555"/>
                    <a:pt x="14700" y="279605"/>
                  </a:cubicBezTo>
                  <a:lnTo>
                    <a:pt x="169666" y="37653"/>
                  </a:lnTo>
                  <a:cubicBezTo>
                    <a:pt x="184693" y="14192"/>
                    <a:pt x="210636" y="0"/>
                    <a:pt x="238498" y="0"/>
                  </a:cubicBezTo>
                  <a:lnTo>
                    <a:pt x="653761" y="0"/>
                  </a:lnTo>
                  <a:cubicBezTo>
                    <a:pt x="681622" y="0"/>
                    <a:pt x="707565" y="14192"/>
                    <a:pt x="722592" y="37653"/>
                  </a:cubicBezTo>
                  <a:lnTo>
                    <a:pt x="877559" y="279605"/>
                  </a:lnTo>
                  <a:cubicBezTo>
                    <a:pt x="892258" y="302555"/>
                    <a:pt x="892258" y="331961"/>
                    <a:pt x="877559" y="354912"/>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7" name="TextBox 7"/>
            <p:cNvSpPr txBox="1"/>
            <p:nvPr/>
          </p:nvSpPr>
          <p:spPr>
            <a:xfrm>
              <a:off x="114300" y="-38100"/>
              <a:ext cx="682492" cy="672616"/>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5326996" y="1009650"/>
            <a:ext cx="7904402" cy="0"/>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none" w="sm" len="sm"/>
          </a:ln>
        </p:spPr>
        <p:txBody>
          <a:bodyPr/>
          <a:lstStyle/>
          <a:p>
            <a:endParaRPr lang="tr-TR"/>
          </a:p>
        </p:txBody>
      </p:sp>
      <p:sp>
        <p:nvSpPr>
          <p:cNvPr id="9" name="Freeform 9"/>
          <p:cNvSpPr/>
          <p:nvPr/>
        </p:nvSpPr>
        <p:spPr>
          <a:xfrm>
            <a:off x="89227" y="5963218"/>
            <a:ext cx="12978047" cy="4534157"/>
          </a:xfrm>
          <a:custGeom>
            <a:avLst/>
            <a:gdLst/>
            <a:ahLst/>
            <a:cxnLst/>
            <a:rect l="l" t="t" r="r" b="b"/>
            <a:pathLst>
              <a:path w="12978047" h="4534157">
                <a:moveTo>
                  <a:pt x="0" y="0"/>
                </a:moveTo>
                <a:lnTo>
                  <a:pt x="12978047" y="0"/>
                </a:lnTo>
                <a:lnTo>
                  <a:pt x="12978047" y="4534157"/>
                </a:lnTo>
                <a:lnTo>
                  <a:pt x="0" y="4534157"/>
                </a:lnTo>
                <a:lnTo>
                  <a:pt x="0" y="0"/>
                </a:lnTo>
                <a:close/>
              </a:path>
            </a:pathLst>
          </a:custGeom>
          <a:blipFill>
            <a:blip r:embed="rId2"/>
            <a:stretch>
              <a:fillRect t="-640" b="-640"/>
            </a:stretch>
          </a:blipFill>
        </p:spPr>
        <p:txBody>
          <a:bodyPr/>
          <a:lstStyle/>
          <a:p>
            <a:endParaRPr lang="tr-TR"/>
          </a:p>
        </p:txBody>
      </p:sp>
      <p:sp>
        <p:nvSpPr>
          <p:cNvPr id="10" name="Freeform 10"/>
          <p:cNvSpPr/>
          <p:nvPr/>
        </p:nvSpPr>
        <p:spPr>
          <a:xfrm>
            <a:off x="13067274" y="6704220"/>
            <a:ext cx="5220726" cy="3922506"/>
          </a:xfrm>
          <a:custGeom>
            <a:avLst/>
            <a:gdLst/>
            <a:ahLst/>
            <a:cxnLst/>
            <a:rect l="l" t="t" r="r" b="b"/>
            <a:pathLst>
              <a:path w="5220726" h="3922506">
                <a:moveTo>
                  <a:pt x="0" y="0"/>
                </a:moveTo>
                <a:lnTo>
                  <a:pt x="5220726" y="0"/>
                </a:lnTo>
                <a:lnTo>
                  <a:pt x="5220726" y="3922506"/>
                </a:lnTo>
                <a:lnTo>
                  <a:pt x="0" y="3922506"/>
                </a:lnTo>
                <a:lnTo>
                  <a:pt x="0" y="0"/>
                </a:lnTo>
                <a:close/>
              </a:path>
            </a:pathLst>
          </a:custGeom>
          <a:blipFill>
            <a:blip r:embed="rId3"/>
            <a:stretch>
              <a:fillRect l="-5880" t="-5843" b="-5843"/>
            </a:stretch>
          </a:blipFill>
        </p:spPr>
        <p:txBody>
          <a:bodyPr/>
          <a:lstStyle/>
          <a:p>
            <a:endParaRPr lang="tr-TR"/>
          </a:p>
        </p:txBody>
      </p:sp>
      <p:sp>
        <p:nvSpPr>
          <p:cNvPr id="11" name="Freeform 11"/>
          <p:cNvSpPr/>
          <p:nvPr/>
        </p:nvSpPr>
        <p:spPr>
          <a:xfrm>
            <a:off x="316267" y="3760672"/>
            <a:ext cx="8305294" cy="2115386"/>
          </a:xfrm>
          <a:custGeom>
            <a:avLst/>
            <a:gdLst/>
            <a:ahLst/>
            <a:cxnLst/>
            <a:rect l="l" t="t" r="r" b="b"/>
            <a:pathLst>
              <a:path w="8305294" h="2115386">
                <a:moveTo>
                  <a:pt x="0" y="0"/>
                </a:moveTo>
                <a:lnTo>
                  <a:pt x="8305294" y="0"/>
                </a:lnTo>
                <a:lnTo>
                  <a:pt x="8305294" y="2115386"/>
                </a:lnTo>
                <a:lnTo>
                  <a:pt x="0" y="2115386"/>
                </a:lnTo>
                <a:lnTo>
                  <a:pt x="0" y="0"/>
                </a:lnTo>
                <a:close/>
              </a:path>
            </a:pathLst>
          </a:custGeom>
          <a:blipFill>
            <a:blip r:embed="rId4"/>
            <a:stretch>
              <a:fillRect/>
            </a:stretch>
          </a:blipFill>
        </p:spPr>
        <p:txBody>
          <a:bodyPr/>
          <a:lstStyle/>
          <a:p>
            <a:endParaRPr lang="tr-TR"/>
          </a:p>
        </p:txBody>
      </p:sp>
      <p:sp>
        <p:nvSpPr>
          <p:cNvPr id="12" name="Freeform 12"/>
          <p:cNvSpPr/>
          <p:nvPr/>
        </p:nvSpPr>
        <p:spPr>
          <a:xfrm>
            <a:off x="8722770" y="2718787"/>
            <a:ext cx="9785416" cy="3247301"/>
          </a:xfrm>
          <a:custGeom>
            <a:avLst/>
            <a:gdLst/>
            <a:ahLst/>
            <a:cxnLst/>
            <a:rect l="l" t="t" r="r" b="b"/>
            <a:pathLst>
              <a:path w="9785416" h="3247301">
                <a:moveTo>
                  <a:pt x="0" y="0"/>
                </a:moveTo>
                <a:lnTo>
                  <a:pt x="9785417" y="0"/>
                </a:lnTo>
                <a:lnTo>
                  <a:pt x="9785417" y="3247301"/>
                </a:lnTo>
                <a:lnTo>
                  <a:pt x="0" y="3247301"/>
                </a:lnTo>
                <a:lnTo>
                  <a:pt x="0" y="0"/>
                </a:lnTo>
                <a:close/>
              </a:path>
            </a:pathLst>
          </a:custGeom>
          <a:blipFill>
            <a:blip r:embed="rId5"/>
            <a:stretch>
              <a:fillRect t="-329" b="-329"/>
            </a:stretch>
          </a:blipFill>
        </p:spPr>
        <p:txBody>
          <a:bodyPr/>
          <a:lstStyle/>
          <a:p>
            <a:endParaRPr lang="tr-TR"/>
          </a:p>
        </p:txBody>
      </p:sp>
      <p:sp>
        <p:nvSpPr>
          <p:cNvPr id="13" name="Freeform 13"/>
          <p:cNvSpPr/>
          <p:nvPr/>
        </p:nvSpPr>
        <p:spPr>
          <a:xfrm>
            <a:off x="13067274" y="5060452"/>
            <a:ext cx="5220726" cy="1811272"/>
          </a:xfrm>
          <a:custGeom>
            <a:avLst/>
            <a:gdLst/>
            <a:ahLst/>
            <a:cxnLst/>
            <a:rect l="l" t="t" r="r" b="b"/>
            <a:pathLst>
              <a:path w="5220726" h="1811272">
                <a:moveTo>
                  <a:pt x="0" y="0"/>
                </a:moveTo>
                <a:lnTo>
                  <a:pt x="5220726" y="0"/>
                </a:lnTo>
                <a:lnTo>
                  <a:pt x="5220726" y="1811272"/>
                </a:lnTo>
                <a:lnTo>
                  <a:pt x="0" y="1811272"/>
                </a:lnTo>
                <a:lnTo>
                  <a:pt x="0" y="0"/>
                </a:lnTo>
                <a:close/>
              </a:path>
            </a:pathLst>
          </a:custGeom>
          <a:blipFill>
            <a:blip r:embed="rId6"/>
            <a:stretch>
              <a:fillRect/>
            </a:stretch>
          </a:blipFill>
        </p:spPr>
        <p:txBody>
          <a:bodyPr/>
          <a:lstStyle/>
          <a:p>
            <a:endParaRPr lang="tr-TR"/>
          </a:p>
        </p:txBody>
      </p:sp>
      <p:sp>
        <p:nvSpPr>
          <p:cNvPr id="14" name="TextBox 14"/>
          <p:cNvSpPr txBox="1"/>
          <p:nvPr/>
        </p:nvSpPr>
        <p:spPr>
          <a:xfrm>
            <a:off x="4468914" y="159980"/>
            <a:ext cx="9757563" cy="868720"/>
          </a:xfrm>
          <a:prstGeom prst="rect">
            <a:avLst/>
          </a:prstGeom>
        </p:spPr>
        <p:txBody>
          <a:bodyPr lIns="0" tIns="0" rIns="0" bIns="0" rtlCol="0" anchor="t">
            <a:spAutoFit/>
          </a:bodyPr>
          <a:lstStyle/>
          <a:p>
            <a:pPr algn="ctr">
              <a:lnSpc>
                <a:spcPts val="6212"/>
              </a:lnSpc>
            </a:pPr>
            <a:r>
              <a:rPr lang="en-US" sz="5752" b="1" spc="-126">
                <a:solidFill>
                  <a:srgbClr val="8564FB"/>
                </a:solidFill>
                <a:latin typeface="Telegraf Bold"/>
                <a:ea typeface="Telegraf Bold"/>
                <a:cs typeface="Telegraf Bold"/>
                <a:sym typeface="Telegraf Bold"/>
              </a:rPr>
              <a:t>KİBANA DASHBOARD</a:t>
            </a:r>
          </a:p>
        </p:txBody>
      </p:sp>
      <p:sp>
        <p:nvSpPr>
          <p:cNvPr id="15" name="TextBox 15"/>
          <p:cNvSpPr txBox="1"/>
          <p:nvPr/>
        </p:nvSpPr>
        <p:spPr>
          <a:xfrm>
            <a:off x="506261" y="1093319"/>
            <a:ext cx="16230600" cy="1245358"/>
          </a:xfrm>
          <a:prstGeom prst="rect">
            <a:avLst/>
          </a:prstGeom>
        </p:spPr>
        <p:txBody>
          <a:bodyPr lIns="0" tIns="0" rIns="0" bIns="0" rtlCol="0" anchor="t">
            <a:spAutoFit/>
          </a:bodyPr>
          <a:lstStyle/>
          <a:p>
            <a:pPr algn="ctr">
              <a:lnSpc>
                <a:spcPts val="3283"/>
              </a:lnSpc>
            </a:pPr>
            <a:r>
              <a:rPr lang="en-US" sz="2345">
                <a:solidFill>
                  <a:srgbClr val="000000"/>
                </a:solidFill>
                <a:latin typeface="Telegraf"/>
                <a:ea typeface="Telegraf"/>
                <a:cs typeface="Telegraf"/>
                <a:sym typeface="Telegraf"/>
              </a:rPr>
              <a:t>Kibana, açık kaynaklı bir veri görselleştirme ve keşif aracıdır. Genellikle Elasticsearch ile birlikte kullanılır ve Elastic Stack'in (eski adıyla ELK Stack) bir parçasıdır. Kibana, kullanıcıların Elasticsearch'te depolanan verileri kolayca analiz etmelerini ve görselleştirmelerini sağlar.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06018" y="-2642730"/>
            <a:ext cx="9869031" cy="6873134"/>
            <a:chOff x="0" y="0"/>
            <a:chExt cx="911092" cy="634516"/>
          </a:xfrm>
        </p:grpSpPr>
        <p:sp>
          <p:nvSpPr>
            <p:cNvPr id="3" name="Freeform 3"/>
            <p:cNvSpPr/>
            <p:nvPr/>
          </p:nvSpPr>
          <p:spPr>
            <a:xfrm>
              <a:off x="9417" y="0"/>
              <a:ext cx="892258" cy="634516"/>
            </a:xfrm>
            <a:custGeom>
              <a:avLst/>
              <a:gdLst/>
              <a:ahLst/>
              <a:cxnLst/>
              <a:rect l="l" t="t" r="r" b="b"/>
              <a:pathLst>
                <a:path w="892258" h="634516">
                  <a:moveTo>
                    <a:pt x="877559" y="354912"/>
                  </a:moveTo>
                  <a:lnTo>
                    <a:pt x="722592" y="596863"/>
                  </a:lnTo>
                  <a:cubicBezTo>
                    <a:pt x="707565" y="620325"/>
                    <a:pt x="681622" y="634516"/>
                    <a:pt x="653761" y="634516"/>
                  </a:cubicBezTo>
                  <a:lnTo>
                    <a:pt x="238498" y="634516"/>
                  </a:lnTo>
                  <a:cubicBezTo>
                    <a:pt x="210636" y="634516"/>
                    <a:pt x="184693" y="620325"/>
                    <a:pt x="169666" y="596863"/>
                  </a:cubicBezTo>
                  <a:lnTo>
                    <a:pt x="14700" y="354912"/>
                  </a:lnTo>
                  <a:cubicBezTo>
                    <a:pt x="0" y="331961"/>
                    <a:pt x="0" y="302555"/>
                    <a:pt x="14700" y="279605"/>
                  </a:cubicBezTo>
                  <a:lnTo>
                    <a:pt x="169666" y="37653"/>
                  </a:lnTo>
                  <a:cubicBezTo>
                    <a:pt x="184693" y="14192"/>
                    <a:pt x="210636" y="0"/>
                    <a:pt x="238498" y="0"/>
                  </a:cubicBezTo>
                  <a:lnTo>
                    <a:pt x="653761" y="0"/>
                  </a:lnTo>
                  <a:cubicBezTo>
                    <a:pt x="681622" y="0"/>
                    <a:pt x="707565" y="14192"/>
                    <a:pt x="722592" y="37653"/>
                  </a:cubicBezTo>
                  <a:lnTo>
                    <a:pt x="877559" y="279605"/>
                  </a:lnTo>
                  <a:cubicBezTo>
                    <a:pt x="892258" y="302555"/>
                    <a:pt x="892258" y="331961"/>
                    <a:pt x="877559" y="354912"/>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4" name="TextBox 4"/>
            <p:cNvSpPr txBox="1"/>
            <p:nvPr/>
          </p:nvSpPr>
          <p:spPr>
            <a:xfrm>
              <a:off x="114300" y="-38100"/>
              <a:ext cx="682492" cy="6726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839917" y="3164841"/>
            <a:ext cx="9953456" cy="8553751"/>
            <a:chOff x="0" y="0"/>
            <a:chExt cx="812800" cy="698500"/>
          </a:xfrm>
        </p:grpSpPr>
        <p:sp>
          <p:nvSpPr>
            <p:cNvPr id="6" name="Freeform 6"/>
            <p:cNvSpPr/>
            <p:nvPr/>
          </p:nvSpPr>
          <p:spPr>
            <a:xfrm>
              <a:off x="8513" y="0"/>
              <a:ext cx="795773" cy="698500"/>
            </a:xfrm>
            <a:custGeom>
              <a:avLst/>
              <a:gdLst/>
              <a:ahLst/>
              <a:cxnLst/>
              <a:rect l="l" t="t" r="r" b="b"/>
              <a:pathLst>
                <a:path w="795773" h="698500">
                  <a:moveTo>
                    <a:pt x="781991" y="387571"/>
                  </a:moveTo>
                  <a:lnTo>
                    <a:pt x="623383" y="660179"/>
                  </a:lnTo>
                  <a:cubicBezTo>
                    <a:pt x="609579" y="683904"/>
                    <a:pt x="584201" y="698500"/>
                    <a:pt x="556752" y="698500"/>
                  </a:cubicBezTo>
                  <a:lnTo>
                    <a:pt x="239022" y="698500"/>
                  </a:lnTo>
                  <a:cubicBezTo>
                    <a:pt x="211573" y="698500"/>
                    <a:pt x="186195" y="683904"/>
                    <a:pt x="172391" y="660179"/>
                  </a:cubicBezTo>
                  <a:lnTo>
                    <a:pt x="13783" y="387571"/>
                  </a:lnTo>
                  <a:cubicBezTo>
                    <a:pt x="0" y="363883"/>
                    <a:pt x="0" y="334617"/>
                    <a:pt x="13783" y="310929"/>
                  </a:cubicBezTo>
                  <a:lnTo>
                    <a:pt x="172391" y="38321"/>
                  </a:lnTo>
                  <a:cubicBezTo>
                    <a:pt x="186195" y="14596"/>
                    <a:pt x="211573" y="0"/>
                    <a:pt x="239022" y="0"/>
                  </a:cubicBezTo>
                  <a:lnTo>
                    <a:pt x="556752" y="0"/>
                  </a:lnTo>
                  <a:cubicBezTo>
                    <a:pt x="584201" y="0"/>
                    <a:pt x="609579" y="14596"/>
                    <a:pt x="623383" y="38321"/>
                  </a:cubicBezTo>
                  <a:lnTo>
                    <a:pt x="781991" y="310929"/>
                  </a:lnTo>
                  <a:cubicBezTo>
                    <a:pt x="795774" y="334617"/>
                    <a:pt x="795774" y="363883"/>
                    <a:pt x="781991" y="387571"/>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236370" y="8906175"/>
            <a:ext cx="4511381" cy="3876968"/>
            <a:chOff x="0" y="0"/>
            <a:chExt cx="812800" cy="698500"/>
          </a:xfrm>
        </p:grpSpPr>
        <p:sp>
          <p:nvSpPr>
            <p:cNvPr id="9" name="Freeform 9"/>
            <p:cNvSpPr/>
            <p:nvPr/>
          </p:nvSpPr>
          <p:spPr>
            <a:xfrm>
              <a:off x="9556" y="0"/>
              <a:ext cx="793687" cy="698500"/>
            </a:xfrm>
            <a:custGeom>
              <a:avLst/>
              <a:gdLst/>
              <a:ahLst/>
              <a:cxnLst/>
              <a:rect l="l" t="t" r="r" b="b"/>
              <a:pathLst>
                <a:path w="793687" h="698500">
                  <a:moveTo>
                    <a:pt x="778217" y="392266"/>
                  </a:moveTo>
                  <a:lnTo>
                    <a:pt x="625071" y="655484"/>
                  </a:lnTo>
                  <a:cubicBezTo>
                    <a:pt x="609576" y="682116"/>
                    <a:pt x="581089" y="698500"/>
                    <a:pt x="550278" y="698500"/>
                  </a:cubicBezTo>
                  <a:lnTo>
                    <a:pt x="243411" y="698500"/>
                  </a:lnTo>
                  <a:cubicBezTo>
                    <a:pt x="212599" y="698500"/>
                    <a:pt x="184112" y="682116"/>
                    <a:pt x="168617" y="655484"/>
                  </a:cubicBezTo>
                  <a:lnTo>
                    <a:pt x="15471" y="392266"/>
                  </a:lnTo>
                  <a:cubicBezTo>
                    <a:pt x="0" y="365675"/>
                    <a:pt x="0" y="332825"/>
                    <a:pt x="15471" y="306234"/>
                  </a:cubicBezTo>
                  <a:lnTo>
                    <a:pt x="168617" y="43016"/>
                  </a:lnTo>
                  <a:cubicBezTo>
                    <a:pt x="184112" y="16384"/>
                    <a:pt x="212599" y="0"/>
                    <a:pt x="243411" y="0"/>
                  </a:cubicBezTo>
                  <a:lnTo>
                    <a:pt x="550278" y="0"/>
                  </a:lnTo>
                  <a:cubicBezTo>
                    <a:pt x="581089" y="0"/>
                    <a:pt x="609576" y="16384"/>
                    <a:pt x="625071" y="43016"/>
                  </a:cubicBezTo>
                  <a:lnTo>
                    <a:pt x="778217" y="306234"/>
                  </a:lnTo>
                  <a:cubicBezTo>
                    <a:pt x="793688" y="332825"/>
                    <a:pt x="793688" y="365675"/>
                    <a:pt x="778217" y="392266"/>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tr-TR"/>
            </a:p>
          </p:txBody>
        </p:sp>
        <p:sp>
          <p:nvSpPr>
            <p:cNvPr id="10" name="TextBox 1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3270493" y="1585042"/>
            <a:ext cx="4390322" cy="1511530"/>
            <a:chOff x="0" y="0"/>
            <a:chExt cx="1121939" cy="386269"/>
          </a:xfrm>
        </p:grpSpPr>
        <p:sp>
          <p:nvSpPr>
            <p:cNvPr id="12" name="Freeform 12"/>
            <p:cNvSpPr/>
            <p:nvPr/>
          </p:nvSpPr>
          <p:spPr>
            <a:xfrm>
              <a:off x="0" y="0"/>
              <a:ext cx="1121939" cy="386269"/>
            </a:xfrm>
            <a:custGeom>
              <a:avLst/>
              <a:gdLst/>
              <a:ahLst/>
              <a:cxnLst/>
              <a:rect l="l" t="t" r="r" b="b"/>
              <a:pathLst>
                <a:path w="1121939" h="386269">
                  <a:moveTo>
                    <a:pt x="74063" y="0"/>
                  </a:moveTo>
                  <a:lnTo>
                    <a:pt x="1047876" y="0"/>
                  </a:lnTo>
                  <a:cubicBezTo>
                    <a:pt x="1088780" y="0"/>
                    <a:pt x="1121939" y="33159"/>
                    <a:pt x="1121939" y="74063"/>
                  </a:cubicBezTo>
                  <a:lnTo>
                    <a:pt x="1121939" y="312206"/>
                  </a:lnTo>
                  <a:cubicBezTo>
                    <a:pt x="1121939" y="353110"/>
                    <a:pt x="1088780" y="386269"/>
                    <a:pt x="1047876" y="386269"/>
                  </a:cubicBezTo>
                  <a:lnTo>
                    <a:pt x="74063" y="386269"/>
                  </a:lnTo>
                  <a:cubicBezTo>
                    <a:pt x="33159" y="386269"/>
                    <a:pt x="0" y="353110"/>
                    <a:pt x="0" y="312206"/>
                  </a:cubicBezTo>
                  <a:lnTo>
                    <a:pt x="0" y="74063"/>
                  </a:lnTo>
                  <a:cubicBezTo>
                    <a:pt x="0" y="33159"/>
                    <a:pt x="33159" y="0"/>
                    <a:pt x="74063"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13" name="TextBox 13"/>
            <p:cNvSpPr txBox="1"/>
            <p:nvPr/>
          </p:nvSpPr>
          <p:spPr>
            <a:xfrm>
              <a:off x="0" y="-38100"/>
              <a:ext cx="1121939" cy="42436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284990" y="3716750"/>
            <a:ext cx="4390322" cy="1511530"/>
            <a:chOff x="0" y="0"/>
            <a:chExt cx="1121939" cy="386269"/>
          </a:xfrm>
        </p:grpSpPr>
        <p:sp>
          <p:nvSpPr>
            <p:cNvPr id="15" name="Freeform 15"/>
            <p:cNvSpPr/>
            <p:nvPr/>
          </p:nvSpPr>
          <p:spPr>
            <a:xfrm>
              <a:off x="0" y="0"/>
              <a:ext cx="1121939" cy="386269"/>
            </a:xfrm>
            <a:custGeom>
              <a:avLst/>
              <a:gdLst/>
              <a:ahLst/>
              <a:cxnLst/>
              <a:rect l="l" t="t" r="r" b="b"/>
              <a:pathLst>
                <a:path w="1121939" h="386269">
                  <a:moveTo>
                    <a:pt x="74063" y="0"/>
                  </a:moveTo>
                  <a:lnTo>
                    <a:pt x="1047876" y="0"/>
                  </a:lnTo>
                  <a:cubicBezTo>
                    <a:pt x="1088780" y="0"/>
                    <a:pt x="1121939" y="33159"/>
                    <a:pt x="1121939" y="74063"/>
                  </a:cubicBezTo>
                  <a:lnTo>
                    <a:pt x="1121939" y="312206"/>
                  </a:lnTo>
                  <a:cubicBezTo>
                    <a:pt x="1121939" y="353110"/>
                    <a:pt x="1088780" y="386269"/>
                    <a:pt x="1047876" y="386269"/>
                  </a:cubicBezTo>
                  <a:lnTo>
                    <a:pt x="74063" y="386269"/>
                  </a:lnTo>
                  <a:cubicBezTo>
                    <a:pt x="33159" y="386269"/>
                    <a:pt x="0" y="353110"/>
                    <a:pt x="0" y="312206"/>
                  </a:cubicBezTo>
                  <a:lnTo>
                    <a:pt x="0" y="74063"/>
                  </a:lnTo>
                  <a:cubicBezTo>
                    <a:pt x="0" y="33159"/>
                    <a:pt x="33159" y="0"/>
                    <a:pt x="74063"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16" name="TextBox 16"/>
            <p:cNvSpPr txBox="1"/>
            <p:nvPr/>
          </p:nvSpPr>
          <p:spPr>
            <a:xfrm>
              <a:off x="0" y="-38100"/>
              <a:ext cx="1121939" cy="42436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217174" y="1497433"/>
            <a:ext cx="4390322" cy="1511530"/>
            <a:chOff x="0" y="0"/>
            <a:chExt cx="1121939" cy="386269"/>
          </a:xfrm>
        </p:grpSpPr>
        <p:sp>
          <p:nvSpPr>
            <p:cNvPr id="18" name="Freeform 18"/>
            <p:cNvSpPr/>
            <p:nvPr/>
          </p:nvSpPr>
          <p:spPr>
            <a:xfrm>
              <a:off x="0" y="0"/>
              <a:ext cx="1121939" cy="386269"/>
            </a:xfrm>
            <a:custGeom>
              <a:avLst/>
              <a:gdLst/>
              <a:ahLst/>
              <a:cxnLst/>
              <a:rect l="l" t="t" r="r" b="b"/>
              <a:pathLst>
                <a:path w="1121939" h="386269">
                  <a:moveTo>
                    <a:pt x="74063" y="0"/>
                  </a:moveTo>
                  <a:lnTo>
                    <a:pt x="1047876" y="0"/>
                  </a:lnTo>
                  <a:cubicBezTo>
                    <a:pt x="1088780" y="0"/>
                    <a:pt x="1121939" y="33159"/>
                    <a:pt x="1121939" y="74063"/>
                  </a:cubicBezTo>
                  <a:lnTo>
                    <a:pt x="1121939" y="312206"/>
                  </a:lnTo>
                  <a:cubicBezTo>
                    <a:pt x="1121939" y="353110"/>
                    <a:pt x="1088780" y="386269"/>
                    <a:pt x="1047876" y="386269"/>
                  </a:cubicBezTo>
                  <a:lnTo>
                    <a:pt x="74063" y="386269"/>
                  </a:lnTo>
                  <a:cubicBezTo>
                    <a:pt x="33159" y="386269"/>
                    <a:pt x="0" y="353110"/>
                    <a:pt x="0" y="312206"/>
                  </a:cubicBezTo>
                  <a:lnTo>
                    <a:pt x="0" y="74063"/>
                  </a:lnTo>
                  <a:cubicBezTo>
                    <a:pt x="0" y="33159"/>
                    <a:pt x="33159" y="0"/>
                    <a:pt x="74063"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19" name="TextBox 19"/>
            <p:cNvSpPr txBox="1"/>
            <p:nvPr/>
          </p:nvSpPr>
          <p:spPr>
            <a:xfrm>
              <a:off x="0" y="-38100"/>
              <a:ext cx="1121939" cy="42436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361269" y="3716750"/>
            <a:ext cx="4390322" cy="1511530"/>
            <a:chOff x="0" y="0"/>
            <a:chExt cx="1121939" cy="386269"/>
          </a:xfrm>
        </p:grpSpPr>
        <p:sp>
          <p:nvSpPr>
            <p:cNvPr id="21" name="Freeform 21"/>
            <p:cNvSpPr/>
            <p:nvPr/>
          </p:nvSpPr>
          <p:spPr>
            <a:xfrm>
              <a:off x="0" y="0"/>
              <a:ext cx="1121939" cy="386269"/>
            </a:xfrm>
            <a:custGeom>
              <a:avLst/>
              <a:gdLst/>
              <a:ahLst/>
              <a:cxnLst/>
              <a:rect l="l" t="t" r="r" b="b"/>
              <a:pathLst>
                <a:path w="1121939" h="386269">
                  <a:moveTo>
                    <a:pt x="74063" y="0"/>
                  </a:moveTo>
                  <a:lnTo>
                    <a:pt x="1047876" y="0"/>
                  </a:lnTo>
                  <a:cubicBezTo>
                    <a:pt x="1088780" y="0"/>
                    <a:pt x="1121939" y="33159"/>
                    <a:pt x="1121939" y="74063"/>
                  </a:cubicBezTo>
                  <a:lnTo>
                    <a:pt x="1121939" y="312206"/>
                  </a:lnTo>
                  <a:cubicBezTo>
                    <a:pt x="1121939" y="353110"/>
                    <a:pt x="1088780" y="386269"/>
                    <a:pt x="1047876" y="386269"/>
                  </a:cubicBezTo>
                  <a:lnTo>
                    <a:pt x="74063" y="386269"/>
                  </a:lnTo>
                  <a:cubicBezTo>
                    <a:pt x="33159" y="386269"/>
                    <a:pt x="0" y="353110"/>
                    <a:pt x="0" y="312206"/>
                  </a:cubicBezTo>
                  <a:lnTo>
                    <a:pt x="0" y="74063"/>
                  </a:lnTo>
                  <a:cubicBezTo>
                    <a:pt x="0" y="33159"/>
                    <a:pt x="33159" y="0"/>
                    <a:pt x="74063"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22" name="TextBox 22"/>
            <p:cNvSpPr txBox="1"/>
            <p:nvPr/>
          </p:nvSpPr>
          <p:spPr>
            <a:xfrm>
              <a:off x="0" y="-38100"/>
              <a:ext cx="1121939" cy="424369"/>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flipH="1">
            <a:off x="16382078" y="1106658"/>
            <a:ext cx="446047" cy="446047"/>
          </a:xfrm>
          <a:custGeom>
            <a:avLst/>
            <a:gdLst/>
            <a:ahLst/>
            <a:cxnLst/>
            <a:rect l="l" t="t" r="r" b="b"/>
            <a:pathLst>
              <a:path w="446047" h="446047">
                <a:moveTo>
                  <a:pt x="446047" y="0"/>
                </a:moveTo>
                <a:lnTo>
                  <a:pt x="0" y="0"/>
                </a:lnTo>
                <a:lnTo>
                  <a:pt x="0" y="446047"/>
                </a:lnTo>
                <a:lnTo>
                  <a:pt x="446047" y="446047"/>
                </a:lnTo>
                <a:lnTo>
                  <a:pt x="4460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24" name="TextBox 24"/>
          <p:cNvSpPr txBox="1"/>
          <p:nvPr/>
        </p:nvSpPr>
        <p:spPr>
          <a:xfrm>
            <a:off x="6095551" y="206691"/>
            <a:ext cx="10347245" cy="955239"/>
          </a:xfrm>
          <a:prstGeom prst="rect">
            <a:avLst/>
          </a:prstGeom>
        </p:spPr>
        <p:txBody>
          <a:bodyPr lIns="0" tIns="0" rIns="0" bIns="0" rtlCol="0" anchor="t">
            <a:spAutoFit/>
          </a:bodyPr>
          <a:lstStyle/>
          <a:p>
            <a:pPr algn="r">
              <a:lnSpc>
                <a:spcPts val="6831"/>
              </a:lnSpc>
            </a:pPr>
            <a:r>
              <a:rPr lang="en-US" sz="6325" b="1" spc="-139">
                <a:solidFill>
                  <a:srgbClr val="8564FB"/>
                </a:solidFill>
                <a:latin typeface="Telegraf Bold"/>
                <a:ea typeface="Telegraf Bold"/>
                <a:cs typeface="Telegraf Bold"/>
                <a:sym typeface="Telegraf Bold"/>
              </a:rPr>
              <a:t>SALDIRI TÜRLERİ</a:t>
            </a:r>
          </a:p>
        </p:txBody>
      </p:sp>
      <p:sp>
        <p:nvSpPr>
          <p:cNvPr id="25" name="Freeform 25"/>
          <p:cNvSpPr/>
          <p:nvPr/>
        </p:nvSpPr>
        <p:spPr>
          <a:xfrm flipH="1">
            <a:off x="16382078" y="3255823"/>
            <a:ext cx="446047" cy="446047"/>
          </a:xfrm>
          <a:custGeom>
            <a:avLst/>
            <a:gdLst/>
            <a:ahLst/>
            <a:cxnLst/>
            <a:rect l="l" t="t" r="r" b="b"/>
            <a:pathLst>
              <a:path w="446047" h="446047">
                <a:moveTo>
                  <a:pt x="446047" y="0"/>
                </a:moveTo>
                <a:lnTo>
                  <a:pt x="0" y="0"/>
                </a:lnTo>
                <a:lnTo>
                  <a:pt x="0" y="446047"/>
                </a:lnTo>
                <a:lnTo>
                  <a:pt x="446047" y="446047"/>
                </a:lnTo>
                <a:lnTo>
                  <a:pt x="4460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26" name="Freeform 26"/>
          <p:cNvSpPr/>
          <p:nvPr/>
        </p:nvSpPr>
        <p:spPr>
          <a:xfrm flipH="1">
            <a:off x="11939776" y="1051386"/>
            <a:ext cx="446047" cy="446047"/>
          </a:xfrm>
          <a:custGeom>
            <a:avLst/>
            <a:gdLst/>
            <a:ahLst/>
            <a:cxnLst/>
            <a:rect l="l" t="t" r="r" b="b"/>
            <a:pathLst>
              <a:path w="446047" h="446047">
                <a:moveTo>
                  <a:pt x="446047" y="0"/>
                </a:moveTo>
                <a:lnTo>
                  <a:pt x="0" y="0"/>
                </a:lnTo>
                <a:lnTo>
                  <a:pt x="0" y="446047"/>
                </a:lnTo>
                <a:lnTo>
                  <a:pt x="446047" y="446047"/>
                </a:lnTo>
                <a:lnTo>
                  <a:pt x="4460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27" name="Freeform 27"/>
          <p:cNvSpPr/>
          <p:nvPr/>
        </p:nvSpPr>
        <p:spPr>
          <a:xfrm flipH="1">
            <a:off x="11939776" y="3200551"/>
            <a:ext cx="446047" cy="446047"/>
          </a:xfrm>
          <a:custGeom>
            <a:avLst/>
            <a:gdLst/>
            <a:ahLst/>
            <a:cxnLst/>
            <a:rect l="l" t="t" r="r" b="b"/>
            <a:pathLst>
              <a:path w="446047" h="446047">
                <a:moveTo>
                  <a:pt x="446047" y="0"/>
                </a:moveTo>
                <a:lnTo>
                  <a:pt x="0" y="0"/>
                </a:lnTo>
                <a:lnTo>
                  <a:pt x="0" y="446047"/>
                </a:lnTo>
                <a:lnTo>
                  <a:pt x="446047" y="446047"/>
                </a:lnTo>
                <a:lnTo>
                  <a:pt x="4460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28" name="Group 28"/>
          <p:cNvGrpSpPr/>
          <p:nvPr/>
        </p:nvGrpSpPr>
        <p:grpSpPr>
          <a:xfrm>
            <a:off x="3008011" y="-1487166"/>
            <a:ext cx="4511381" cy="3876968"/>
            <a:chOff x="0" y="0"/>
            <a:chExt cx="812800" cy="698500"/>
          </a:xfrm>
        </p:grpSpPr>
        <p:sp>
          <p:nvSpPr>
            <p:cNvPr id="29" name="Freeform 29"/>
            <p:cNvSpPr/>
            <p:nvPr/>
          </p:nvSpPr>
          <p:spPr>
            <a:xfrm>
              <a:off x="9556" y="0"/>
              <a:ext cx="793687" cy="698500"/>
            </a:xfrm>
            <a:custGeom>
              <a:avLst/>
              <a:gdLst/>
              <a:ahLst/>
              <a:cxnLst/>
              <a:rect l="l" t="t" r="r" b="b"/>
              <a:pathLst>
                <a:path w="793687" h="698500">
                  <a:moveTo>
                    <a:pt x="778217" y="392266"/>
                  </a:moveTo>
                  <a:lnTo>
                    <a:pt x="625071" y="655484"/>
                  </a:lnTo>
                  <a:cubicBezTo>
                    <a:pt x="609576" y="682116"/>
                    <a:pt x="581089" y="698500"/>
                    <a:pt x="550278" y="698500"/>
                  </a:cubicBezTo>
                  <a:lnTo>
                    <a:pt x="243411" y="698500"/>
                  </a:lnTo>
                  <a:cubicBezTo>
                    <a:pt x="212599" y="698500"/>
                    <a:pt x="184112" y="682116"/>
                    <a:pt x="168617" y="655484"/>
                  </a:cubicBezTo>
                  <a:lnTo>
                    <a:pt x="15471" y="392266"/>
                  </a:lnTo>
                  <a:cubicBezTo>
                    <a:pt x="0" y="365675"/>
                    <a:pt x="0" y="332825"/>
                    <a:pt x="15471" y="306234"/>
                  </a:cubicBezTo>
                  <a:lnTo>
                    <a:pt x="168617" y="43016"/>
                  </a:lnTo>
                  <a:cubicBezTo>
                    <a:pt x="184112" y="16384"/>
                    <a:pt x="212599" y="0"/>
                    <a:pt x="243411" y="0"/>
                  </a:cubicBezTo>
                  <a:lnTo>
                    <a:pt x="550278" y="0"/>
                  </a:lnTo>
                  <a:cubicBezTo>
                    <a:pt x="581089" y="0"/>
                    <a:pt x="609576" y="16384"/>
                    <a:pt x="625071" y="43016"/>
                  </a:cubicBezTo>
                  <a:lnTo>
                    <a:pt x="778217" y="306234"/>
                  </a:lnTo>
                  <a:cubicBezTo>
                    <a:pt x="793688" y="332825"/>
                    <a:pt x="793688" y="365675"/>
                    <a:pt x="778217" y="392266"/>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tr-TR"/>
            </a:p>
          </p:txBody>
        </p:sp>
        <p:sp>
          <p:nvSpPr>
            <p:cNvPr id="30" name="TextBox 3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31"/>
          <p:cNvGrpSpPr/>
          <p:nvPr/>
        </p:nvGrpSpPr>
        <p:grpSpPr>
          <a:xfrm>
            <a:off x="10111893" y="8968568"/>
            <a:ext cx="14589156" cy="2632121"/>
            <a:chOff x="0" y="0"/>
            <a:chExt cx="3516957" cy="634516"/>
          </a:xfrm>
        </p:grpSpPr>
        <p:sp>
          <p:nvSpPr>
            <p:cNvPr id="32" name="Freeform 32"/>
            <p:cNvSpPr/>
            <p:nvPr/>
          </p:nvSpPr>
          <p:spPr>
            <a:xfrm>
              <a:off x="6370" y="0"/>
              <a:ext cx="3504216" cy="634516"/>
            </a:xfrm>
            <a:custGeom>
              <a:avLst/>
              <a:gdLst/>
              <a:ahLst/>
              <a:cxnLst/>
              <a:rect l="l" t="t" r="r" b="b"/>
              <a:pathLst>
                <a:path w="3504216" h="634516">
                  <a:moveTo>
                    <a:pt x="3494273" y="342729"/>
                  </a:moveTo>
                  <a:lnTo>
                    <a:pt x="3323701" y="609045"/>
                  </a:lnTo>
                  <a:cubicBezTo>
                    <a:pt x="3313536" y="624916"/>
                    <a:pt x="3295987" y="634516"/>
                    <a:pt x="3277139" y="634516"/>
                  </a:cubicBezTo>
                  <a:lnTo>
                    <a:pt x="227078" y="634516"/>
                  </a:lnTo>
                  <a:cubicBezTo>
                    <a:pt x="208230" y="634516"/>
                    <a:pt x="190681" y="624916"/>
                    <a:pt x="180516" y="609045"/>
                  </a:cubicBezTo>
                  <a:lnTo>
                    <a:pt x="9944" y="342729"/>
                  </a:lnTo>
                  <a:cubicBezTo>
                    <a:pt x="0" y="327204"/>
                    <a:pt x="0" y="307312"/>
                    <a:pt x="9944" y="291787"/>
                  </a:cubicBezTo>
                  <a:lnTo>
                    <a:pt x="180516" y="25471"/>
                  </a:lnTo>
                  <a:cubicBezTo>
                    <a:pt x="190681" y="9600"/>
                    <a:pt x="208230" y="0"/>
                    <a:pt x="227078" y="0"/>
                  </a:cubicBezTo>
                  <a:lnTo>
                    <a:pt x="3277139" y="0"/>
                  </a:lnTo>
                  <a:cubicBezTo>
                    <a:pt x="3295987" y="0"/>
                    <a:pt x="3313536" y="9600"/>
                    <a:pt x="3323701" y="25471"/>
                  </a:cubicBezTo>
                  <a:lnTo>
                    <a:pt x="3494273" y="291787"/>
                  </a:lnTo>
                  <a:cubicBezTo>
                    <a:pt x="3504216" y="307312"/>
                    <a:pt x="3504216" y="327204"/>
                    <a:pt x="3494273" y="342729"/>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33" name="TextBox 33"/>
            <p:cNvSpPr txBox="1"/>
            <p:nvPr/>
          </p:nvSpPr>
          <p:spPr>
            <a:xfrm>
              <a:off x="114300" y="-38100"/>
              <a:ext cx="3288357" cy="672616"/>
            </a:xfrm>
            <a:prstGeom prst="rect">
              <a:avLst/>
            </a:prstGeom>
          </p:spPr>
          <p:txBody>
            <a:bodyPr lIns="50800" tIns="50800" rIns="50800" bIns="50800" rtlCol="0" anchor="ctr"/>
            <a:lstStyle/>
            <a:p>
              <a:pPr algn="ctr">
                <a:lnSpc>
                  <a:spcPts val="2659"/>
                </a:lnSpc>
                <a:spcBef>
                  <a:spcPct val="0"/>
                </a:spcBef>
              </a:pPr>
              <a:endParaRPr/>
            </a:p>
          </p:txBody>
        </p:sp>
      </p:grpSp>
      <p:sp>
        <p:nvSpPr>
          <p:cNvPr id="34" name="Freeform 34"/>
          <p:cNvSpPr/>
          <p:nvPr/>
        </p:nvSpPr>
        <p:spPr>
          <a:xfrm>
            <a:off x="-31148" y="-363234"/>
            <a:ext cx="7685032" cy="4593638"/>
          </a:xfrm>
          <a:custGeom>
            <a:avLst/>
            <a:gdLst/>
            <a:ahLst/>
            <a:cxnLst/>
            <a:rect l="l" t="t" r="r" b="b"/>
            <a:pathLst>
              <a:path w="7685032" h="4593638">
                <a:moveTo>
                  <a:pt x="0" y="0"/>
                </a:moveTo>
                <a:lnTo>
                  <a:pt x="7685033" y="0"/>
                </a:lnTo>
                <a:lnTo>
                  <a:pt x="7685033" y="4593638"/>
                </a:lnTo>
                <a:lnTo>
                  <a:pt x="0" y="4593638"/>
                </a:lnTo>
                <a:lnTo>
                  <a:pt x="0" y="0"/>
                </a:lnTo>
                <a:close/>
              </a:path>
            </a:pathLst>
          </a:custGeom>
          <a:blipFill>
            <a:blip r:embed="rId4"/>
            <a:stretch>
              <a:fillRect/>
            </a:stretch>
          </a:blipFill>
        </p:spPr>
        <p:txBody>
          <a:bodyPr/>
          <a:lstStyle/>
          <a:p>
            <a:endParaRPr lang="tr-TR"/>
          </a:p>
        </p:txBody>
      </p:sp>
      <p:grpSp>
        <p:nvGrpSpPr>
          <p:cNvPr id="35" name="Group 35"/>
          <p:cNvGrpSpPr/>
          <p:nvPr/>
        </p:nvGrpSpPr>
        <p:grpSpPr>
          <a:xfrm>
            <a:off x="-1245770" y="3646598"/>
            <a:ext cx="8765163" cy="7590236"/>
            <a:chOff x="0" y="0"/>
            <a:chExt cx="4282440" cy="3708400"/>
          </a:xfrm>
        </p:grpSpPr>
        <p:sp>
          <p:nvSpPr>
            <p:cNvPr id="36" name="Freeform 36"/>
            <p:cNvSpPr/>
            <p:nvPr/>
          </p:nvSpPr>
          <p:spPr>
            <a:xfrm>
              <a:off x="50562" y="0"/>
              <a:ext cx="4181316" cy="3708400"/>
            </a:xfrm>
            <a:custGeom>
              <a:avLst/>
              <a:gdLst/>
              <a:ahLst/>
              <a:cxnLst/>
              <a:rect l="l" t="t" r="r" b="b"/>
              <a:pathLst>
                <a:path w="4181316" h="3708400">
                  <a:moveTo>
                    <a:pt x="2896008" y="0"/>
                  </a:moveTo>
                  <a:lnTo>
                    <a:pt x="1285308" y="0"/>
                  </a:lnTo>
                  <a:cubicBezTo>
                    <a:pt x="1121164" y="0"/>
                    <a:pt x="969487" y="87567"/>
                    <a:pt x="887410" y="229717"/>
                  </a:cubicBezTo>
                  <a:lnTo>
                    <a:pt x="82076" y="1624483"/>
                  </a:lnTo>
                  <a:cubicBezTo>
                    <a:pt x="0" y="1766631"/>
                    <a:pt x="0" y="1941769"/>
                    <a:pt x="82076" y="2083917"/>
                  </a:cubicBezTo>
                  <a:lnTo>
                    <a:pt x="887410" y="3478683"/>
                  </a:lnTo>
                  <a:cubicBezTo>
                    <a:pt x="969487" y="3620833"/>
                    <a:pt x="1121164" y="3708400"/>
                    <a:pt x="1285308" y="3708400"/>
                  </a:cubicBezTo>
                  <a:lnTo>
                    <a:pt x="2896009" y="3708400"/>
                  </a:lnTo>
                  <a:cubicBezTo>
                    <a:pt x="3060153" y="3708400"/>
                    <a:pt x="3211829" y="3620833"/>
                    <a:pt x="3293906" y="3478683"/>
                  </a:cubicBezTo>
                  <a:lnTo>
                    <a:pt x="4099240" y="2083917"/>
                  </a:lnTo>
                  <a:cubicBezTo>
                    <a:pt x="4181316" y="1941769"/>
                    <a:pt x="4181316" y="1766631"/>
                    <a:pt x="4099240" y="1624483"/>
                  </a:cubicBezTo>
                  <a:lnTo>
                    <a:pt x="3293906" y="229717"/>
                  </a:lnTo>
                  <a:cubicBezTo>
                    <a:pt x="3211829" y="87567"/>
                    <a:pt x="3060152" y="0"/>
                    <a:pt x="2896008" y="0"/>
                  </a:cubicBezTo>
                  <a:close/>
                </a:path>
              </a:pathLst>
            </a:custGeom>
            <a:blipFill>
              <a:blip r:embed="rId5"/>
              <a:stretch>
                <a:fillRect l="-25095" r="-25095"/>
              </a:stretch>
            </a:blipFill>
            <a:ln w="209550" cap="rnd">
              <a:solidFill>
                <a:srgbClr val="FFFFFF"/>
              </a:solidFill>
              <a:prstDash val="solid"/>
              <a:round/>
            </a:ln>
          </p:spPr>
          <p:txBody>
            <a:bodyPr/>
            <a:lstStyle/>
            <a:p>
              <a:endParaRPr lang="tr-TR"/>
            </a:p>
          </p:txBody>
        </p:sp>
      </p:grpSp>
      <p:sp>
        <p:nvSpPr>
          <p:cNvPr id="37" name="Freeform 37"/>
          <p:cNvSpPr/>
          <p:nvPr/>
        </p:nvSpPr>
        <p:spPr>
          <a:xfrm>
            <a:off x="3136811" y="1161930"/>
            <a:ext cx="927369" cy="423112"/>
          </a:xfrm>
          <a:custGeom>
            <a:avLst/>
            <a:gdLst/>
            <a:ahLst/>
            <a:cxnLst/>
            <a:rect l="l" t="t" r="r" b="b"/>
            <a:pathLst>
              <a:path w="927369" h="423112">
                <a:moveTo>
                  <a:pt x="0" y="0"/>
                </a:moveTo>
                <a:lnTo>
                  <a:pt x="927370" y="0"/>
                </a:lnTo>
                <a:lnTo>
                  <a:pt x="927370" y="423112"/>
                </a:lnTo>
                <a:lnTo>
                  <a:pt x="0" y="423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38" name="Freeform 38"/>
          <p:cNvSpPr/>
          <p:nvPr/>
        </p:nvSpPr>
        <p:spPr>
          <a:xfrm flipH="1">
            <a:off x="11925899" y="5392083"/>
            <a:ext cx="459924" cy="459924"/>
          </a:xfrm>
          <a:custGeom>
            <a:avLst/>
            <a:gdLst/>
            <a:ahLst/>
            <a:cxnLst/>
            <a:rect l="l" t="t" r="r" b="b"/>
            <a:pathLst>
              <a:path w="459924" h="459924">
                <a:moveTo>
                  <a:pt x="459924" y="0"/>
                </a:moveTo>
                <a:lnTo>
                  <a:pt x="0" y="0"/>
                </a:lnTo>
                <a:lnTo>
                  <a:pt x="0" y="459924"/>
                </a:lnTo>
                <a:lnTo>
                  <a:pt x="459924" y="459924"/>
                </a:lnTo>
                <a:lnTo>
                  <a:pt x="45992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39" name="Group 39"/>
          <p:cNvGrpSpPr/>
          <p:nvPr/>
        </p:nvGrpSpPr>
        <p:grpSpPr>
          <a:xfrm>
            <a:off x="8503272" y="5849534"/>
            <a:ext cx="4390322" cy="1511530"/>
            <a:chOff x="0" y="0"/>
            <a:chExt cx="1121939" cy="386269"/>
          </a:xfrm>
        </p:grpSpPr>
        <p:sp>
          <p:nvSpPr>
            <p:cNvPr id="40" name="Freeform 40"/>
            <p:cNvSpPr/>
            <p:nvPr/>
          </p:nvSpPr>
          <p:spPr>
            <a:xfrm>
              <a:off x="0" y="0"/>
              <a:ext cx="1121939" cy="386269"/>
            </a:xfrm>
            <a:custGeom>
              <a:avLst/>
              <a:gdLst/>
              <a:ahLst/>
              <a:cxnLst/>
              <a:rect l="l" t="t" r="r" b="b"/>
              <a:pathLst>
                <a:path w="1121939" h="386269">
                  <a:moveTo>
                    <a:pt x="74063" y="0"/>
                  </a:moveTo>
                  <a:lnTo>
                    <a:pt x="1047876" y="0"/>
                  </a:lnTo>
                  <a:cubicBezTo>
                    <a:pt x="1088780" y="0"/>
                    <a:pt x="1121939" y="33159"/>
                    <a:pt x="1121939" y="74063"/>
                  </a:cubicBezTo>
                  <a:lnTo>
                    <a:pt x="1121939" y="312206"/>
                  </a:lnTo>
                  <a:cubicBezTo>
                    <a:pt x="1121939" y="353110"/>
                    <a:pt x="1088780" y="386269"/>
                    <a:pt x="1047876" y="386269"/>
                  </a:cubicBezTo>
                  <a:lnTo>
                    <a:pt x="74063" y="386269"/>
                  </a:lnTo>
                  <a:cubicBezTo>
                    <a:pt x="33159" y="386269"/>
                    <a:pt x="0" y="353110"/>
                    <a:pt x="0" y="312206"/>
                  </a:cubicBezTo>
                  <a:lnTo>
                    <a:pt x="0" y="74063"/>
                  </a:lnTo>
                  <a:cubicBezTo>
                    <a:pt x="0" y="33159"/>
                    <a:pt x="33159" y="0"/>
                    <a:pt x="74063"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41" name="TextBox 41"/>
            <p:cNvSpPr txBox="1"/>
            <p:nvPr/>
          </p:nvSpPr>
          <p:spPr>
            <a:xfrm>
              <a:off x="0" y="-38100"/>
              <a:ext cx="1121939" cy="424369"/>
            </a:xfrm>
            <a:prstGeom prst="rect">
              <a:avLst/>
            </a:prstGeom>
          </p:spPr>
          <p:txBody>
            <a:bodyPr lIns="50800" tIns="50800" rIns="50800" bIns="50800" rtlCol="0" anchor="ctr"/>
            <a:lstStyle/>
            <a:p>
              <a:pPr algn="ctr">
                <a:lnSpc>
                  <a:spcPts val="2659"/>
                </a:lnSpc>
              </a:pPr>
              <a:endParaRPr/>
            </a:p>
          </p:txBody>
        </p:sp>
      </p:grpSp>
      <p:sp>
        <p:nvSpPr>
          <p:cNvPr id="42" name="Freeform 42"/>
          <p:cNvSpPr/>
          <p:nvPr/>
        </p:nvSpPr>
        <p:spPr>
          <a:xfrm flipH="1">
            <a:off x="16605102" y="5392083"/>
            <a:ext cx="446047" cy="446047"/>
          </a:xfrm>
          <a:custGeom>
            <a:avLst/>
            <a:gdLst/>
            <a:ahLst/>
            <a:cxnLst/>
            <a:rect l="l" t="t" r="r" b="b"/>
            <a:pathLst>
              <a:path w="446047" h="446047">
                <a:moveTo>
                  <a:pt x="446047" y="0"/>
                </a:moveTo>
                <a:lnTo>
                  <a:pt x="0" y="0"/>
                </a:lnTo>
                <a:lnTo>
                  <a:pt x="0" y="446047"/>
                </a:lnTo>
                <a:lnTo>
                  <a:pt x="446047" y="446047"/>
                </a:lnTo>
                <a:lnTo>
                  <a:pt x="4460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3" name="Group 43"/>
          <p:cNvGrpSpPr/>
          <p:nvPr/>
        </p:nvGrpSpPr>
        <p:grpSpPr>
          <a:xfrm>
            <a:off x="13284990" y="5907279"/>
            <a:ext cx="4390322" cy="1511530"/>
            <a:chOff x="0" y="0"/>
            <a:chExt cx="1121939" cy="386269"/>
          </a:xfrm>
        </p:grpSpPr>
        <p:sp>
          <p:nvSpPr>
            <p:cNvPr id="44" name="Freeform 44"/>
            <p:cNvSpPr/>
            <p:nvPr/>
          </p:nvSpPr>
          <p:spPr>
            <a:xfrm>
              <a:off x="0" y="0"/>
              <a:ext cx="1121939" cy="386269"/>
            </a:xfrm>
            <a:custGeom>
              <a:avLst/>
              <a:gdLst/>
              <a:ahLst/>
              <a:cxnLst/>
              <a:rect l="l" t="t" r="r" b="b"/>
              <a:pathLst>
                <a:path w="1121939" h="386269">
                  <a:moveTo>
                    <a:pt x="74063" y="0"/>
                  </a:moveTo>
                  <a:lnTo>
                    <a:pt x="1047876" y="0"/>
                  </a:lnTo>
                  <a:cubicBezTo>
                    <a:pt x="1088780" y="0"/>
                    <a:pt x="1121939" y="33159"/>
                    <a:pt x="1121939" y="74063"/>
                  </a:cubicBezTo>
                  <a:lnTo>
                    <a:pt x="1121939" y="312206"/>
                  </a:lnTo>
                  <a:cubicBezTo>
                    <a:pt x="1121939" y="353110"/>
                    <a:pt x="1088780" y="386269"/>
                    <a:pt x="1047876" y="386269"/>
                  </a:cubicBezTo>
                  <a:lnTo>
                    <a:pt x="74063" y="386269"/>
                  </a:lnTo>
                  <a:cubicBezTo>
                    <a:pt x="33159" y="386269"/>
                    <a:pt x="0" y="353110"/>
                    <a:pt x="0" y="312206"/>
                  </a:cubicBezTo>
                  <a:lnTo>
                    <a:pt x="0" y="74063"/>
                  </a:lnTo>
                  <a:cubicBezTo>
                    <a:pt x="0" y="33159"/>
                    <a:pt x="33159" y="0"/>
                    <a:pt x="74063"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45" name="TextBox 45"/>
            <p:cNvSpPr txBox="1"/>
            <p:nvPr/>
          </p:nvSpPr>
          <p:spPr>
            <a:xfrm>
              <a:off x="0" y="-38100"/>
              <a:ext cx="1121939" cy="424369"/>
            </a:xfrm>
            <a:prstGeom prst="rect">
              <a:avLst/>
            </a:prstGeom>
          </p:spPr>
          <p:txBody>
            <a:bodyPr lIns="50800" tIns="50800" rIns="50800" bIns="50800" rtlCol="0" anchor="ctr"/>
            <a:lstStyle/>
            <a:p>
              <a:pPr algn="ctr">
                <a:lnSpc>
                  <a:spcPts val="2659"/>
                </a:lnSpc>
              </a:pPr>
              <a:endParaRPr/>
            </a:p>
          </p:txBody>
        </p:sp>
      </p:grpSp>
      <p:sp>
        <p:nvSpPr>
          <p:cNvPr id="46" name="Freeform 46"/>
          <p:cNvSpPr/>
          <p:nvPr/>
        </p:nvSpPr>
        <p:spPr>
          <a:xfrm>
            <a:off x="9144000" y="7618834"/>
            <a:ext cx="10452784" cy="6248029"/>
          </a:xfrm>
          <a:custGeom>
            <a:avLst/>
            <a:gdLst/>
            <a:ahLst/>
            <a:cxnLst/>
            <a:rect l="l" t="t" r="r" b="b"/>
            <a:pathLst>
              <a:path w="10452784" h="6248029">
                <a:moveTo>
                  <a:pt x="0" y="0"/>
                </a:moveTo>
                <a:lnTo>
                  <a:pt x="10452784" y="0"/>
                </a:lnTo>
                <a:lnTo>
                  <a:pt x="10452784" y="6248030"/>
                </a:lnTo>
                <a:lnTo>
                  <a:pt x="0" y="6248030"/>
                </a:lnTo>
                <a:lnTo>
                  <a:pt x="0" y="0"/>
                </a:lnTo>
                <a:close/>
              </a:path>
            </a:pathLst>
          </a:custGeom>
          <a:blipFill>
            <a:blip r:embed="rId8"/>
            <a:stretch>
              <a:fillRect/>
            </a:stretch>
          </a:blipFill>
        </p:spPr>
        <p:txBody>
          <a:bodyPr/>
          <a:lstStyle/>
          <a:p>
            <a:endParaRPr lang="tr-TR"/>
          </a:p>
        </p:txBody>
      </p:sp>
      <p:sp>
        <p:nvSpPr>
          <p:cNvPr id="47" name="TextBox 47"/>
          <p:cNvSpPr txBox="1"/>
          <p:nvPr/>
        </p:nvSpPr>
        <p:spPr>
          <a:xfrm>
            <a:off x="13671813" y="1095255"/>
            <a:ext cx="2353675" cy="402178"/>
          </a:xfrm>
          <a:prstGeom prst="rect">
            <a:avLst/>
          </a:prstGeom>
        </p:spPr>
        <p:txBody>
          <a:bodyPr lIns="0" tIns="0" rIns="0" bIns="0" rtlCol="0" anchor="t">
            <a:spAutoFit/>
          </a:bodyPr>
          <a:lstStyle/>
          <a:p>
            <a:pPr algn="r">
              <a:lnSpc>
                <a:spcPts val="3150"/>
              </a:lnSpc>
              <a:spcBef>
                <a:spcPct val="0"/>
              </a:spcBef>
            </a:pPr>
            <a:r>
              <a:rPr lang="en-US" sz="2250" b="1">
                <a:solidFill>
                  <a:srgbClr val="8B54FF"/>
                </a:solidFill>
                <a:latin typeface="Telegraf Bold"/>
                <a:ea typeface="Telegraf Bold"/>
                <a:cs typeface="Telegraf Bold"/>
                <a:sym typeface="Telegraf Bold"/>
              </a:rPr>
              <a:t>FTP Saldırısı</a:t>
            </a:r>
          </a:p>
        </p:txBody>
      </p:sp>
      <p:sp>
        <p:nvSpPr>
          <p:cNvPr id="48" name="TextBox 48"/>
          <p:cNvSpPr txBox="1"/>
          <p:nvPr/>
        </p:nvSpPr>
        <p:spPr>
          <a:xfrm>
            <a:off x="14494665" y="3314572"/>
            <a:ext cx="1605275" cy="402178"/>
          </a:xfrm>
          <a:prstGeom prst="rect">
            <a:avLst/>
          </a:prstGeom>
        </p:spPr>
        <p:txBody>
          <a:bodyPr lIns="0" tIns="0" rIns="0" bIns="0" rtlCol="0" anchor="t">
            <a:spAutoFit/>
          </a:bodyPr>
          <a:lstStyle/>
          <a:p>
            <a:pPr algn="r">
              <a:lnSpc>
                <a:spcPts val="3150"/>
              </a:lnSpc>
              <a:spcBef>
                <a:spcPct val="0"/>
              </a:spcBef>
            </a:pPr>
            <a:r>
              <a:rPr lang="en-US" sz="2250" b="1">
                <a:solidFill>
                  <a:srgbClr val="8B54FF"/>
                </a:solidFill>
                <a:latin typeface="Telegraf Bold"/>
                <a:ea typeface="Telegraf Bold"/>
                <a:cs typeface="Telegraf Bold"/>
                <a:sym typeface="Telegraf Bold"/>
              </a:rPr>
              <a:t>ssh-telnet</a:t>
            </a:r>
          </a:p>
        </p:txBody>
      </p:sp>
      <p:sp>
        <p:nvSpPr>
          <p:cNvPr id="49" name="TextBox 49"/>
          <p:cNvSpPr txBox="1"/>
          <p:nvPr/>
        </p:nvSpPr>
        <p:spPr>
          <a:xfrm>
            <a:off x="8503272" y="1095255"/>
            <a:ext cx="3217242" cy="402178"/>
          </a:xfrm>
          <a:prstGeom prst="rect">
            <a:avLst/>
          </a:prstGeom>
        </p:spPr>
        <p:txBody>
          <a:bodyPr lIns="0" tIns="0" rIns="0" bIns="0" rtlCol="0" anchor="t">
            <a:spAutoFit/>
          </a:bodyPr>
          <a:lstStyle/>
          <a:p>
            <a:pPr algn="r">
              <a:lnSpc>
                <a:spcPts val="3150"/>
              </a:lnSpc>
              <a:spcBef>
                <a:spcPct val="0"/>
              </a:spcBef>
            </a:pPr>
            <a:r>
              <a:rPr lang="en-US" sz="2250" b="1">
                <a:solidFill>
                  <a:srgbClr val="8B54FF"/>
                </a:solidFill>
                <a:latin typeface="Telegraf Bold"/>
                <a:ea typeface="Telegraf Bold"/>
                <a:cs typeface="Telegraf Bold"/>
                <a:sym typeface="Telegraf Bold"/>
              </a:rPr>
              <a:t>DdOS  Saldırısı</a:t>
            </a:r>
          </a:p>
        </p:txBody>
      </p:sp>
      <p:sp>
        <p:nvSpPr>
          <p:cNvPr id="50" name="TextBox 50"/>
          <p:cNvSpPr txBox="1"/>
          <p:nvPr/>
        </p:nvSpPr>
        <p:spPr>
          <a:xfrm>
            <a:off x="9259652" y="3244420"/>
            <a:ext cx="2593554" cy="402178"/>
          </a:xfrm>
          <a:prstGeom prst="rect">
            <a:avLst/>
          </a:prstGeom>
        </p:spPr>
        <p:txBody>
          <a:bodyPr lIns="0" tIns="0" rIns="0" bIns="0" rtlCol="0" anchor="t">
            <a:spAutoFit/>
          </a:bodyPr>
          <a:lstStyle/>
          <a:p>
            <a:pPr algn="r">
              <a:lnSpc>
                <a:spcPts val="3150"/>
              </a:lnSpc>
              <a:spcBef>
                <a:spcPct val="0"/>
              </a:spcBef>
            </a:pPr>
            <a:r>
              <a:rPr lang="en-US" sz="2250" b="1">
                <a:solidFill>
                  <a:srgbClr val="8B54FF"/>
                </a:solidFill>
                <a:latin typeface="Telegraf Bold"/>
                <a:ea typeface="Telegraf Bold"/>
                <a:cs typeface="Telegraf Bold"/>
                <a:sym typeface="Telegraf Bold"/>
              </a:rPr>
              <a:t>Sözlük Saldırısı</a:t>
            </a:r>
          </a:p>
        </p:txBody>
      </p:sp>
      <p:sp>
        <p:nvSpPr>
          <p:cNvPr id="51" name="TextBox 51"/>
          <p:cNvSpPr txBox="1"/>
          <p:nvPr/>
        </p:nvSpPr>
        <p:spPr>
          <a:xfrm>
            <a:off x="8544070" y="1469378"/>
            <a:ext cx="3736531" cy="1425878"/>
          </a:xfrm>
          <a:prstGeom prst="rect">
            <a:avLst/>
          </a:prstGeom>
        </p:spPr>
        <p:txBody>
          <a:bodyPr lIns="0" tIns="0" rIns="0" bIns="0" rtlCol="0" anchor="t">
            <a:spAutoFit/>
          </a:bodyPr>
          <a:lstStyle/>
          <a:p>
            <a:pPr algn="ctr">
              <a:lnSpc>
                <a:spcPts val="2783"/>
              </a:lnSpc>
              <a:spcBef>
                <a:spcPct val="0"/>
              </a:spcBef>
            </a:pPr>
            <a:r>
              <a:rPr lang="en-US" sz="1988">
                <a:solidFill>
                  <a:srgbClr val="FFFFFF"/>
                </a:solidFill>
                <a:latin typeface="Telegraf"/>
                <a:ea typeface="Telegraf"/>
                <a:cs typeface="Telegraf"/>
                <a:sym typeface="Telegraf"/>
              </a:rPr>
              <a:t>Hping aracı ile yaptığımız ddos saldırılarını wireshark üzerinden  izleyerek , paketlerin akışını gördük.</a:t>
            </a:r>
          </a:p>
        </p:txBody>
      </p:sp>
      <p:sp>
        <p:nvSpPr>
          <p:cNvPr id="52" name="TextBox 52"/>
          <p:cNvSpPr txBox="1"/>
          <p:nvPr/>
        </p:nvSpPr>
        <p:spPr>
          <a:xfrm>
            <a:off x="13597388" y="1683134"/>
            <a:ext cx="3736531" cy="1073453"/>
          </a:xfrm>
          <a:prstGeom prst="rect">
            <a:avLst/>
          </a:prstGeom>
        </p:spPr>
        <p:txBody>
          <a:bodyPr lIns="0" tIns="0" rIns="0" bIns="0" rtlCol="0" anchor="t">
            <a:spAutoFit/>
          </a:bodyPr>
          <a:lstStyle/>
          <a:p>
            <a:pPr algn="ctr">
              <a:lnSpc>
                <a:spcPts val="2783"/>
              </a:lnSpc>
              <a:spcBef>
                <a:spcPct val="0"/>
              </a:spcBef>
            </a:pPr>
            <a:r>
              <a:rPr lang="en-US" sz="1988">
                <a:solidFill>
                  <a:srgbClr val="FFFFFF"/>
                </a:solidFill>
                <a:latin typeface="Telegraf"/>
                <a:ea typeface="Telegraf"/>
                <a:cs typeface="Telegraf"/>
                <a:sym typeface="Telegraf"/>
              </a:rPr>
              <a:t>ftp üzerinden sistem açığını kontrol ederek, 21 numaralı porta saldırı gerçekleştirdik.</a:t>
            </a:r>
          </a:p>
        </p:txBody>
      </p:sp>
      <p:sp>
        <p:nvSpPr>
          <p:cNvPr id="53" name="TextBox 53"/>
          <p:cNvSpPr txBox="1"/>
          <p:nvPr/>
        </p:nvSpPr>
        <p:spPr>
          <a:xfrm>
            <a:off x="8649293" y="3802402"/>
            <a:ext cx="3736531" cy="1425878"/>
          </a:xfrm>
          <a:prstGeom prst="rect">
            <a:avLst/>
          </a:prstGeom>
        </p:spPr>
        <p:txBody>
          <a:bodyPr lIns="0" tIns="0" rIns="0" bIns="0" rtlCol="0" anchor="t">
            <a:spAutoFit/>
          </a:bodyPr>
          <a:lstStyle/>
          <a:p>
            <a:pPr algn="ctr">
              <a:lnSpc>
                <a:spcPts val="2783"/>
              </a:lnSpc>
              <a:spcBef>
                <a:spcPct val="0"/>
              </a:spcBef>
            </a:pPr>
            <a:r>
              <a:rPr lang="en-US" sz="1988">
                <a:solidFill>
                  <a:srgbClr val="FFFFFF"/>
                </a:solidFill>
                <a:latin typeface="Telegraf"/>
                <a:ea typeface="Telegraf"/>
                <a:cs typeface="Telegraf"/>
                <a:sym typeface="Telegraf"/>
              </a:rPr>
              <a:t>Sözlük saldırısı için Hydra aracını kullandık. Çeşitli parola ve kullanıcı isimlerinin bulunduğunu gözlemledik.</a:t>
            </a:r>
          </a:p>
        </p:txBody>
      </p:sp>
      <p:sp>
        <p:nvSpPr>
          <p:cNvPr id="54" name="TextBox 54"/>
          <p:cNvSpPr txBox="1"/>
          <p:nvPr/>
        </p:nvSpPr>
        <p:spPr>
          <a:xfrm>
            <a:off x="13527793" y="3735800"/>
            <a:ext cx="3904715" cy="1425878"/>
          </a:xfrm>
          <a:prstGeom prst="rect">
            <a:avLst/>
          </a:prstGeom>
        </p:spPr>
        <p:txBody>
          <a:bodyPr lIns="0" tIns="0" rIns="0" bIns="0" rtlCol="0" anchor="t">
            <a:spAutoFit/>
          </a:bodyPr>
          <a:lstStyle/>
          <a:p>
            <a:pPr algn="ctr">
              <a:lnSpc>
                <a:spcPts val="2783"/>
              </a:lnSpc>
              <a:spcBef>
                <a:spcPct val="0"/>
              </a:spcBef>
            </a:pPr>
            <a:r>
              <a:rPr lang="en-US" sz="1988">
                <a:solidFill>
                  <a:srgbClr val="FFFFFF"/>
                </a:solidFill>
                <a:latin typeface="Telegraf"/>
                <a:ea typeface="Telegraf"/>
                <a:cs typeface="Telegraf"/>
                <a:sym typeface="Telegraf"/>
              </a:rPr>
              <a:t>Uzaktan bağlantı saldırıları için 22 ve 23 numaralaı portlara nmap üzerinden saldırı gerçekleştirdik.</a:t>
            </a:r>
          </a:p>
        </p:txBody>
      </p:sp>
      <p:sp>
        <p:nvSpPr>
          <p:cNvPr id="55" name="TextBox 55"/>
          <p:cNvSpPr txBox="1"/>
          <p:nvPr/>
        </p:nvSpPr>
        <p:spPr>
          <a:xfrm>
            <a:off x="8361269" y="5380680"/>
            <a:ext cx="3217242" cy="402178"/>
          </a:xfrm>
          <a:prstGeom prst="rect">
            <a:avLst/>
          </a:prstGeom>
        </p:spPr>
        <p:txBody>
          <a:bodyPr lIns="0" tIns="0" rIns="0" bIns="0" rtlCol="0" anchor="t">
            <a:spAutoFit/>
          </a:bodyPr>
          <a:lstStyle/>
          <a:p>
            <a:pPr algn="r">
              <a:lnSpc>
                <a:spcPts val="3150"/>
              </a:lnSpc>
              <a:spcBef>
                <a:spcPct val="0"/>
              </a:spcBef>
            </a:pPr>
            <a:r>
              <a:rPr lang="en-US" sz="2250" b="1">
                <a:solidFill>
                  <a:srgbClr val="8B54FF"/>
                </a:solidFill>
                <a:latin typeface="Telegraf Bold"/>
                <a:ea typeface="Telegraf Bold"/>
                <a:cs typeface="Telegraf Bold"/>
                <a:sym typeface="Telegraf Bold"/>
              </a:rPr>
              <a:t>Brute Force </a:t>
            </a:r>
          </a:p>
        </p:txBody>
      </p:sp>
      <p:sp>
        <p:nvSpPr>
          <p:cNvPr id="56" name="TextBox 56"/>
          <p:cNvSpPr txBox="1"/>
          <p:nvPr/>
        </p:nvSpPr>
        <p:spPr>
          <a:xfrm>
            <a:off x="8830167" y="5852007"/>
            <a:ext cx="3736531" cy="1425878"/>
          </a:xfrm>
          <a:prstGeom prst="rect">
            <a:avLst/>
          </a:prstGeom>
        </p:spPr>
        <p:txBody>
          <a:bodyPr lIns="0" tIns="0" rIns="0" bIns="0" rtlCol="0" anchor="t">
            <a:spAutoFit/>
          </a:bodyPr>
          <a:lstStyle/>
          <a:p>
            <a:pPr algn="ctr">
              <a:lnSpc>
                <a:spcPts val="2783"/>
              </a:lnSpc>
              <a:spcBef>
                <a:spcPct val="0"/>
              </a:spcBef>
            </a:pPr>
            <a:r>
              <a:rPr lang="en-US" sz="1988">
                <a:solidFill>
                  <a:srgbClr val="FFFFFF"/>
                </a:solidFill>
                <a:latin typeface="Telegraf"/>
                <a:ea typeface="Telegraf"/>
                <a:cs typeface="Telegraf"/>
                <a:sym typeface="Telegraf"/>
              </a:rPr>
              <a:t>Kaba kuvvet saldırısı olan Brute Force saldırısını sistem üzerinde deneyerek kullanıcı adı ve parolaları ele geçirdik.</a:t>
            </a:r>
          </a:p>
        </p:txBody>
      </p:sp>
      <p:sp>
        <p:nvSpPr>
          <p:cNvPr id="57" name="TextBox 57"/>
          <p:cNvSpPr txBox="1"/>
          <p:nvPr/>
        </p:nvSpPr>
        <p:spPr>
          <a:xfrm>
            <a:off x="13810676" y="5380680"/>
            <a:ext cx="2705265" cy="402178"/>
          </a:xfrm>
          <a:prstGeom prst="rect">
            <a:avLst/>
          </a:prstGeom>
        </p:spPr>
        <p:txBody>
          <a:bodyPr lIns="0" tIns="0" rIns="0" bIns="0" rtlCol="0" anchor="t">
            <a:spAutoFit/>
          </a:bodyPr>
          <a:lstStyle/>
          <a:p>
            <a:pPr algn="r">
              <a:lnSpc>
                <a:spcPts val="3150"/>
              </a:lnSpc>
              <a:spcBef>
                <a:spcPct val="0"/>
              </a:spcBef>
            </a:pPr>
            <a:r>
              <a:rPr lang="en-US" sz="2250" b="1">
                <a:solidFill>
                  <a:srgbClr val="8B54FF"/>
                </a:solidFill>
                <a:latin typeface="Telegraf Bold"/>
                <a:ea typeface="Telegraf Bold"/>
                <a:cs typeface="Telegraf Bold"/>
                <a:sym typeface="Telegraf Bold"/>
              </a:rPr>
              <a:t>Http(xss) Saldırısı</a:t>
            </a:r>
          </a:p>
        </p:txBody>
      </p:sp>
      <p:sp>
        <p:nvSpPr>
          <p:cNvPr id="58" name="TextBox 58"/>
          <p:cNvSpPr txBox="1"/>
          <p:nvPr/>
        </p:nvSpPr>
        <p:spPr>
          <a:xfrm>
            <a:off x="13669940" y="5945379"/>
            <a:ext cx="3736531" cy="1073453"/>
          </a:xfrm>
          <a:prstGeom prst="rect">
            <a:avLst/>
          </a:prstGeom>
        </p:spPr>
        <p:txBody>
          <a:bodyPr lIns="0" tIns="0" rIns="0" bIns="0" rtlCol="0" anchor="t">
            <a:spAutoFit/>
          </a:bodyPr>
          <a:lstStyle/>
          <a:p>
            <a:pPr algn="ctr">
              <a:lnSpc>
                <a:spcPts val="2783"/>
              </a:lnSpc>
              <a:spcBef>
                <a:spcPct val="0"/>
              </a:spcBef>
            </a:pPr>
            <a:r>
              <a:rPr lang="en-US" sz="1988">
                <a:solidFill>
                  <a:srgbClr val="FFFFFF"/>
                </a:solidFill>
                <a:latin typeface="Telegraf"/>
                <a:ea typeface="Telegraf"/>
                <a:cs typeface="Telegraf"/>
                <a:sym typeface="Telegraf"/>
              </a:rPr>
              <a:t>nikto aracını kullanarak 80 portuna gerçekleştirdiğimiz saldırıdır.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68856" y="3096542"/>
            <a:ext cx="3024063" cy="2748117"/>
          </a:xfrm>
          <a:custGeom>
            <a:avLst/>
            <a:gdLst/>
            <a:ahLst/>
            <a:cxnLst/>
            <a:rect l="l" t="t" r="r" b="b"/>
            <a:pathLst>
              <a:path w="3024063" h="2748117">
                <a:moveTo>
                  <a:pt x="0" y="0"/>
                </a:moveTo>
                <a:lnTo>
                  <a:pt x="3024063" y="0"/>
                </a:lnTo>
                <a:lnTo>
                  <a:pt x="3024063" y="2748117"/>
                </a:lnTo>
                <a:lnTo>
                  <a:pt x="0" y="2748117"/>
                </a:lnTo>
                <a:lnTo>
                  <a:pt x="0" y="0"/>
                </a:lnTo>
                <a:close/>
              </a:path>
            </a:pathLst>
          </a:custGeom>
          <a:blipFill>
            <a:blip r:embed="rId2"/>
            <a:stretch>
              <a:fillRect/>
            </a:stretch>
          </a:blipFill>
        </p:spPr>
        <p:txBody>
          <a:bodyPr/>
          <a:lstStyle/>
          <a:p>
            <a:endParaRPr lang="tr-TR"/>
          </a:p>
        </p:txBody>
      </p:sp>
      <p:grpSp>
        <p:nvGrpSpPr>
          <p:cNvPr id="3" name="Group 3"/>
          <p:cNvGrpSpPr/>
          <p:nvPr/>
        </p:nvGrpSpPr>
        <p:grpSpPr>
          <a:xfrm>
            <a:off x="2979070" y="3433769"/>
            <a:ext cx="2403634" cy="2073663"/>
            <a:chOff x="0" y="0"/>
            <a:chExt cx="809649" cy="698500"/>
          </a:xfrm>
        </p:grpSpPr>
        <p:sp>
          <p:nvSpPr>
            <p:cNvPr id="4" name="Freeform 4"/>
            <p:cNvSpPr/>
            <p:nvPr/>
          </p:nvSpPr>
          <p:spPr>
            <a:xfrm>
              <a:off x="11751" y="0"/>
              <a:ext cx="786146" cy="698500"/>
            </a:xfrm>
            <a:custGeom>
              <a:avLst/>
              <a:gdLst/>
              <a:ahLst/>
              <a:cxnLst/>
              <a:rect l="l" t="t" r="r" b="b"/>
              <a:pathLst>
                <a:path w="786146" h="698500">
                  <a:moveTo>
                    <a:pt x="767122" y="402146"/>
                  </a:moveTo>
                  <a:lnTo>
                    <a:pt x="625474" y="645604"/>
                  </a:lnTo>
                  <a:cubicBezTo>
                    <a:pt x="606420" y="678353"/>
                    <a:pt x="571389" y="698500"/>
                    <a:pt x="533500" y="698500"/>
                  </a:cubicBezTo>
                  <a:lnTo>
                    <a:pt x="252647" y="698500"/>
                  </a:lnTo>
                  <a:cubicBezTo>
                    <a:pt x="214758" y="698500"/>
                    <a:pt x="179727" y="678353"/>
                    <a:pt x="160673" y="645604"/>
                  </a:cubicBezTo>
                  <a:lnTo>
                    <a:pt x="19025" y="402146"/>
                  </a:lnTo>
                  <a:cubicBezTo>
                    <a:pt x="0" y="369448"/>
                    <a:pt x="0" y="329052"/>
                    <a:pt x="19025" y="296354"/>
                  </a:cubicBezTo>
                  <a:lnTo>
                    <a:pt x="160673" y="52896"/>
                  </a:lnTo>
                  <a:cubicBezTo>
                    <a:pt x="179727" y="20147"/>
                    <a:pt x="214758" y="0"/>
                    <a:pt x="252647" y="0"/>
                  </a:cubicBezTo>
                  <a:lnTo>
                    <a:pt x="533500" y="0"/>
                  </a:lnTo>
                  <a:cubicBezTo>
                    <a:pt x="571389" y="0"/>
                    <a:pt x="606420" y="20147"/>
                    <a:pt x="625474" y="52896"/>
                  </a:cubicBezTo>
                  <a:lnTo>
                    <a:pt x="767122" y="296354"/>
                  </a:lnTo>
                  <a:cubicBezTo>
                    <a:pt x="786146" y="329052"/>
                    <a:pt x="786146" y="369448"/>
                    <a:pt x="767122" y="402146"/>
                  </a:cubicBezTo>
                  <a:close/>
                </a:path>
              </a:pathLst>
            </a:custGeom>
            <a:gradFill rotWithShape="1">
              <a:gsLst>
                <a:gs pos="0">
                  <a:srgbClr val="8C52FF">
                    <a:alpha val="100000"/>
                  </a:srgbClr>
                </a:gs>
                <a:gs pos="100000">
                  <a:srgbClr val="5CE1E6">
                    <a:alpha val="100000"/>
                  </a:srgbClr>
                </a:gs>
              </a:gsLst>
              <a:lin ang="0"/>
            </a:gradFill>
            <a:ln w="142875" cap="sq">
              <a:solidFill>
                <a:srgbClr val="FFFFFF"/>
              </a:solidFill>
              <a:prstDash val="solid"/>
              <a:miter/>
            </a:ln>
          </p:spPr>
          <p:txBody>
            <a:bodyPr/>
            <a:lstStyle/>
            <a:p>
              <a:endParaRPr lang="tr-TR"/>
            </a:p>
          </p:txBody>
        </p:sp>
        <p:sp>
          <p:nvSpPr>
            <p:cNvPr id="5" name="TextBox 5"/>
            <p:cNvSpPr txBox="1"/>
            <p:nvPr/>
          </p:nvSpPr>
          <p:spPr>
            <a:xfrm>
              <a:off x="114300" y="-38100"/>
              <a:ext cx="581049" cy="7366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938145" y="2059711"/>
            <a:ext cx="3024063" cy="2748117"/>
          </a:xfrm>
          <a:custGeom>
            <a:avLst/>
            <a:gdLst/>
            <a:ahLst/>
            <a:cxnLst/>
            <a:rect l="l" t="t" r="r" b="b"/>
            <a:pathLst>
              <a:path w="3024063" h="2748117">
                <a:moveTo>
                  <a:pt x="0" y="0"/>
                </a:moveTo>
                <a:lnTo>
                  <a:pt x="3024063" y="0"/>
                </a:lnTo>
                <a:lnTo>
                  <a:pt x="3024063" y="2748117"/>
                </a:lnTo>
                <a:lnTo>
                  <a:pt x="0" y="2748117"/>
                </a:lnTo>
                <a:lnTo>
                  <a:pt x="0" y="0"/>
                </a:lnTo>
                <a:close/>
              </a:path>
            </a:pathLst>
          </a:custGeom>
          <a:blipFill>
            <a:blip r:embed="rId2"/>
            <a:stretch>
              <a:fillRect/>
            </a:stretch>
          </a:blipFill>
        </p:spPr>
        <p:txBody>
          <a:bodyPr/>
          <a:lstStyle/>
          <a:p>
            <a:endParaRPr lang="tr-TR"/>
          </a:p>
        </p:txBody>
      </p:sp>
      <p:grpSp>
        <p:nvGrpSpPr>
          <p:cNvPr id="7" name="Group 7"/>
          <p:cNvGrpSpPr/>
          <p:nvPr/>
        </p:nvGrpSpPr>
        <p:grpSpPr>
          <a:xfrm>
            <a:off x="6248359" y="2396938"/>
            <a:ext cx="2403634" cy="2073663"/>
            <a:chOff x="0" y="0"/>
            <a:chExt cx="809649" cy="698500"/>
          </a:xfrm>
        </p:grpSpPr>
        <p:sp>
          <p:nvSpPr>
            <p:cNvPr id="8" name="Freeform 8"/>
            <p:cNvSpPr/>
            <p:nvPr/>
          </p:nvSpPr>
          <p:spPr>
            <a:xfrm>
              <a:off x="11751" y="0"/>
              <a:ext cx="786146" cy="698500"/>
            </a:xfrm>
            <a:custGeom>
              <a:avLst/>
              <a:gdLst/>
              <a:ahLst/>
              <a:cxnLst/>
              <a:rect l="l" t="t" r="r" b="b"/>
              <a:pathLst>
                <a:path w="786146" h="698500">
                  <a:moveTo>
                    <a:pt x="767122" y="402146"/>
                  </a:moveTo>
                  <a:lnTo>
                    <a:pt x="625474" y="645604"/>
                  </a:lnTo>
                  <a:cubicBezTo>
                    <a:pt x="606420" y="678353"/>
                    <a:pt x="571389" y="698500"/>
                    <a:pt x="533500" y="698500"/>
                  </a:cubicBezTo>
                  <a:lnTo>
                    <a:pt x="252647" y="698500"/>
                  </a:lnTo>
                  <a:cubicBezTo>
                    <a:pt x="214758" y="698500"/>
                    <a:pt x="179727" y="678353"/>
                    <a:pt x="160673" y="645604"/>
                  </a:cubicBezTo>
                  <a:lnTo>
                    <a:pt x="19025" y="402146"/>
                  </a:lnTo>
                  <a:cubicBezTo>
                    <a:pt x="0" y="369448"/>
                    <a:pt x="0" y="329052"/>
                    <a:pt x="19025" y="296354"/>
                  </a:cubicBezTo>
                  <a:lnTo>
                    <a:pt x="160673" y="52896"/>
                  </a:lnTo>
                  <a:cubicBezTo>
                    <a:pt x="179727" y="20147"/>
                    <a:pt x="214758" y="0"/>
                    <a:pt x="252647" y="0"/>
                  </a:cubicBezTo>
                  <a:lnTo>
                    <a:pt x="533500" y="0"/>
                  </a:lnTo>
                  <a:cubicBezTo>
                    <a:pt x="571389" y="0"/>
                    <a:pt x="606420" y="20147"/>
                    <a:pt x="625474" y="52896"/>
                  </a:cubicBezTo>
                  <a:lnTo>
                    <a:pt x="767122" y="296354"/>
                  </a:lnTo>
                  <a:cubicBezTo>
                    <a:pt x="786146" y="329052"/>
                    <a:pt x="786146" y="369448"/>
                    <a:pt x="767122" y="402146"/>
                  </a:cubicBezTo>
                  <a:close/>
                </a:path>
              </a:pathLst>
            </a:custGeom>
            <a:gradFill rotWithShape="1">
              <a:gsLst>
                <a:gs pos="0">
                  <a:srgbClr val="8C52FF">
                    <a:alpha val="100000"/>
                  </a:srgbClr>
                </a:gs>
                <a:gs pos="100000">
                  <a:srgbClr val="5CE1E6">
                    <a:alpha val="100000"/>
                  </a:srgbClr>
                </a:gs>
              </a:gsLst>
              <a:lin ang="0"/>
            </a:gradFill>
            <a:ln w="142875" cap="sq">
              <a:solidFill>
                <a:srgbClr val="FFFFFF"/>
              </a:solidFill>
              <a:prstDash val="solid"/>
              <a:miter/>
            </a:ln>
          </p:spPr>
          <p:txBody>
            <a:bodyPr/>
            <a:lstStyle/>
            <a:p>
              <a:endParaRPr lang="tr-TR"/>
            </a:p>
          </p:txBody>
        </p:sp>
        <p:sp>
          <p:nvSpPr>
            <p:cNvPr id="9" name="TextBox 9"/>
            <p:cNvSpPr txBox="1"/>
            <p:nvPr/>
          </p:nvSpPr>
          <p:spPr>
            <a:xfrm>
              <a:off x="114300" y="-38100"/>
              <a:ext cx="581049" cy="7366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9325792" y="3096542"/>
            <a:ext cx="3024063" cy="2748117"/>
          </a:xfrm>
          <a:custGeom>
            <a:avLst/>
            <a:gdLst/>
            <a:ahLst/>
            <a:cxnLst/>
            <a:rect l="l" t="t" r="r" b="b"/>
            <a:pathLst>
              <a:path w="3024063" h="2748117">
                <a:moveTo>
                  <a:pt x="0" y="0"/>
                </a:moveTo>
                <a:lnTo>
                  <a:pt x="3024063" y="0"/>
                </a:lnTo>
                <a:lnTo>
                  <a:pt x="3024063" y="2748117"/>
                </a:lnTo>
                <a:lnTo>
                  <a:pt x="0" y="2748117"/>
                </a:lnTo>
                <a:lnTo>
                  <a:pt x="0" y="0"/>
                </a:lnTo>
                <a:close/>
              </a:path>
            </a:pathLst>
          </a:custGeom>
          <a:blipFill>
            <a:blip r:embed="rId2"/>
            <a:stretch>
              <a:fillRect/>
            </a:stretch>
          </a:blipFill>
        </p:spPr>
        <p:txBody>
          <a:bodyPr/>
          <a:lstStyle/>
          <a:p>
            <a:endParaRPr lang="tr-TR"/>
          </a:p>
        </p:txBody>
      </p:sp>
      <p:grpSp>
        <p:nvGrpSpPr>
          <p:cNvPr id="11" name="Group 11"/>
          <p:cNvGrpSpPr/>
          <p:nvPr/>
        </p:nvGrpSpPr>
        <p:grpSpPr>
          <a:xfrm>
            <a:off x="9636007" y="3433769"/>
            <a:ext cx="2403634" cy="2073663"/>
            <a:chOff x="0" y="0"/>
            <a:chExt cx="809649" cy="698500"/>
          </a:xfrm>
        </p:grpSpPr>
        <p:sp>
          <p:nvSpPr>
            <p:cNvPr id="12" name="Freeform 12"/>
            <p:cNvSpPr/>
            <p:nvPr/>
          </p:nvSpPr>
          <p:spPr>
            <a:xfrm>
              <a:off x="11751" y="0"/>
              <a:ext cx="786146" cy="698500"/>
            </a:xfrm>
            <a:custGeom>
              <a:avLst/>
              <a:gdLst/>
              <a:ahLst/>
              <a:cxnLst/>
              <a:rect l="l" t="t" r="r" b="b"/>
              <a:pathLst>
                <a:path w="786146" h="698500">
                  <a:moveTo>
                    <a:pt x="767122" y="402146"/>
                  </a:moveTo>
                  <a:lnTo>
                    <a:pt x="625474" y="645604"/>
                  </a:lnTo>
                  <a:cubicBezTo>
                    <a:pt x="606420" y="678353"/>
                    <a:pt x="571389" y="698500"/>
                    <a:pt x="533500" y="698500"/>
                  </a:cubicBezTo>
                  <a:lnTo>
                    <a:pt x="252647" y="698500"/>
                  </a:lnTo>
                  <a:cubicBezTo>
                    <a:pt x="214758" y="698500"/>
                    <a:pt x="179727" y="678353"/>
                    <a:pt x="160673" y="645604"/>
                  </a:cubicBezTo>
                  <a:lnTo>
                    <a:pt x="19025" y="402146"/>
                  </a:lnTo>
                  <a:cubicBezTo>
                    <a:pt x="0" y="369448"/>
                    <a:pt x="0" y="329052"/>
                    <a:pt x="19025" y="296354"/>
                  </a:cubicBezTo>
                  <a:lnTo>
                    <a:pt x="160673" y="52896"/>
                  </a:lnTo>
                  <a:cubicBezTo>
                    <a:pt x="179727" y="20147"/>
                    <a:pt x="214758" y="0"/>
                    <a:pt x="252647" y="0"/>
                  </a:cubicBezTo>
                  <a:lnTo>
                    <a:pt x="533500" y="0"/>
                  </a:lnTo>
                  <a:cubicBezTo>
                    <a:pt x="571389" y="0"/>
                    <a:pt x="606420" y="20147"/>
                    <a:pt x="625474" y="52896"/>
                  </a:cubicBezTo>
                  <a:lnTo>
                    <a:pt x="767122" y="296354"/>
                  </a:lnTo>
                  <a:cubicBezTo>
                    <a:pt x="786146" y="329052"/>
                    <a:pt x="786146" y="369448"/>
                    <a:pt x="767122" y="402146"/>
                  </a:cubicBezTo>
                  <a:close/>
                </a:path>
              </a:pathLst>
            </a:custGeom>
            <a:gradFill rotWithShape="1">
              <a:gsLst>
                <a:gs pos="0">
                  <a:srgbClr val="8C52FF">
                    <a:alpha val="100000"/>
                  </a:srgbClr>
                </a:gs>
                <a:gs pos="100000">
                  <a:srgbClr val="5CE1E6">
                    <a:alpha val="100000"/>
                  </a:srgbClr>
                </a:gs>
              </a:gsLst>
              <a:lin ang="0"/>
            </a:gradFill>
            <a:ln w="142875" cap="sq">
              <a:solidFill>
                <a:srgbClr val="FFFFFF"/>
              </a:solidFill>
              <a:prstDash val="solid"/>
              <a:miter/>
            </a:ln>
          </p:spPr>
          <p:txBody>
            <a:bodyPr/>
            <a:lstStyle/>
            <a:p>
              <a:endParaRPr lang="tr-TR"/>
            </a:p>
          </p:txBody>
        </p:sp>
        <p:sp>
          <p:nvSpPr>
            <p:cNvPr id="13" name="TextBox 13"/>
            <p:cNvSpPr txBox="1"/>
            <p:nvPr/>
          </p:nvSpPr>
          <p:spPr>
            <a:xfrm>
              <a:off x="114300" y="-38100"/>
              <a:ext cx="581049" cy="7366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2595081" y="2059711"/>
            <a:ext cx="3024063" cy="2748117"/>
          </a:xfrm>
          <a:custGeom>
            <a:avLst/>
            <a:gdLst/>
            <a:ahLst/>
            <a:cxnLst/>
            <a:rect l="l" t="t" r="r" b="b"/>
            <a:pathLst>
              <a:path w="3024063" h="2748117">
                <a:moveTo>
                  <a:pt x="0" y="0"/>
                </a:moveTo>
                <a:lnTo>
                  <a:pt x="3024063" y="0"/>
                </a:lnTo>
                <a:lnTo>
                  <a:pt x="3024063" y="2748117"/>
                </a:lnTo>
                <a:lnTo>
                  <a:pt x="0" y="2748117"/>
                </a:lnTo>
                <a:lnTo>
                  <a:pt x="0" y="0"/>
                </a:lnTo>
                <a:close/>
              </a:path>
            </a:pathLst>
          </a:custGeom>
          <a:blipFill>
            <a:blip r:embed="rId2"/>
            <a:stretch>
              <a:fillRect/>
            </a:stretch>
          </a:blipFill>
        </p:spPr>
        <p:txBody>
          <a:bodyPr/>
          <a:lstStyle/>
          <a:p>
            <a:endParaRPr lang="tr-TR"/>
          </a:p>
        </p:txBody>
      </p:sp>
      <p:grpSp>
        <p:nvGrpSpPr>
          <p:cNvPr id="15" name="Group 15"/>
          <p:cNvGrpSpPr/>
          <p:nvPr/>
        </p:nvGrpSpPr>
        <p:grpSpPr>
          <a:xfrm>
            <a:off x="12905295" y="2396938"/>
            <a:ext cx="2403634" cy="2073663"/>
            <a:chOff x="0" y="0"/>
            <a:chExt cx="809649" cy="698500"/>
          </a:xfrm>
        </p:grpSpPr>
        <p:sp>
          <p:nvSpPr>
            <p:cNvPr id="16" name="Freeform 16"/>
            <p:cNvSpPr/>
            <p:nvPr/>
          </p:nvSpPr>
          <p:spPr>
            <a:xfrm>
              <a:off x="11751" y="0"/>
              <a:ext cx="786146" cy="698500"/>
            </a:xfrm>
            <a:custGeom>
              <a:avLst/>
              <a:gdLst/>
              <a:ahLst/>
              <a:cxnLst/>
              <a:rect l="l" t="t" r="r" b="b"/>
              <a:pathLst>
                <a:path w="786146" h="698500">
                  <a:moveTo>
                    <a:pt x="767122" y="402146"/>
                  </a:moveTo>
                  <a:lnTo>
                    <a:pt x="625474" y="645604"/>
                  </a:lnTo>
                  <a:cubicBezTo>
                    <a:pt x="606420" y="678353"/>
                    <a:pt x="571389" y="698500"/>
                    <a:pt x="533500" y="698500"/>
                  </a:cubicBezTo>
                  <a:lnTo>
                    <a:pt x="252647" y="698500"/>
                  </a:lnTo>
                  <a:cubicBezTo>
                    <a:pt x="214758" y="698500"/>
                    <a:pt x="179727" y="678353"/>
                    <a:pt x="160673" y="645604"/>
                  </a:cubicBezTo>
                  <a:lnTo>
                    <a:pt x="19025" y="402146"/>
                  </a:lnTo>
                  <a:cubicBezTo>
                    <a:pt x="0" y="369448"/>
                    <a:pt x="0" y="329052"/>
                    <a:pt x="19025" y="296354"/>
                  </a:cubicBezTo>
                  <a:lnTo>
                    <a:pt x="160673" y="52896"/>
                  </a:lnTo>
                  <a:cubicBezTo>
                    <a:pt x="179727" y="20147"/>
                    <a:pt x="214758" y="0"/>
                    <a:pt x="252647" y="0"/>
                  </a:cubicBezTo>
                  <a:lnTo>
                    <a:pt x="533500" y="0"/>
                  </a:lnTo>
                  <a:cubicBezTo>
                    <a:pt x="571389" y="0"/>
                    <a:pt x="606420" y="20147"/>
                    <a:pt x="625474" y="52896"/>
                  </a:cubicBezTo>
                  <a:lnTo>
                    <a:pt x="767122" y="296354"/>
                  </a:lnTo>
                  <a:cubicBezTo>
                    <a:pt x="786146" y="329052"/>
                    <a:pt x="786146" y="369448"/>
                    <a:pt x="767122" y="402146"/>
                  </a:cubicBezTo>
                  <a:close/>
                </a:path>
              </a:pathLst>
            </a:custGeom>
            <a:gradFill rotWithShape="1">
              <a:gsLst>
                <a:gs pos="0">
                  <a:srgbClr val="8C52FF">
                    <a:alpha val="100000"/>
                  </a:srgbClr>
                </a:gs>
                <a:gs pos="100000">
                  <a:srgbClr val="5CE1E6">
                    <a:alpha val="100000"/>
                  </a:srgbClr>
                </a:gs>
              </a:gsLst>
              <a:lin ang="0"/>
            </a:gradFill>
            <a:ln w="142875" cap="sq">
              <a:solidFill>
                <a:srgbClr val="FFFFFF"/>
              </a:solidFill>
              <a:prstDash val="solid"/>
              <a:miter/>
            </a:ln>
          </p:spPr>
          <p:txBody>
            <a:bodyPr/>
            <a:lstStyle/>
            <a:p>
              <a:endParaRPr lang="tr-TR"/>
            </a:p>
          </p:txBody>
        </p:sp>
        <p:sp>
          <p:nvSpPr>
            <p:cNvPr id="17" name="TextBox 17"/>
            <p:cNvSpPr txBox="1"/>
            <p:nvPr/>
          </p:nvSpPr>
          <p:spPr>
            <a:xfrm>
              <a:off x="114300" y="-38100"/>
              <a:ext cx="581049"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760857" y="5763817"/>
            <a:ext cx="2840061" cy="471030"/>
            <a:chOff x="0" y="0"/>
            <a:chExt cx="748000" cy="124057"/>
          </a:xfrm>
        </p:grpSpPr>
        <p:sp>
          <p:nvSpPr>
            <p:cNvPr id="19" name="Freeform 19"/>
            <p:cNvSpPr/>
            <p:nvPr/>
          </p:nvSpPr>
          <p:spPr>
            <a:xfrm>
              <a:off x="0" y="0"/>
              <a:ext cx="748000" cy="124057"/>
            </a:xfrm>
            <a:custGeom>
              <a:avLst/>
              <a:gdLst/>
              <a:ahLst/>
              <a:cxnLst/>
              <a:rect l="l" t="t" r="r" b="b"/>
              <a:pathLst>
                <a:path w="748000" h="124057">
                  <a:moveTo>
                    <a:pt x="62029" y="0"/>
                  </a:moveTo>
                  <a:lnTo>
                    <a:pt x="685971" y="0"/>
                  </a:lnTo>
                  <a:cubicBezTo>
                    <a:pt x="720228" y="0"/>
                    <a:pt x="748000" y="27771"/>
                    <a:pt x="748000" y="62029"/>
                  </a:cubicBezTo>
                  <a:lnTo>
                    <a:pt x="748000" y="62029"/>
                  </a:lnTo>
                  <a:cubicBezTo>
                    <a:pt x="748000" y="96286"/>
                    <a:pt x="720228" y="124057"/>
                    <a:pt x="685971" y="124057"/>
                  </a:cubicBezTo>
                  <a:lnTo>
                    <a:pt x="62029" y="124057"/>
                  </a:lnTo>
                  <a:cubicBezTo>
                    <a:pt x="27771" y="124057"/>
                    <a:pt x="0" y="96286"/>
                    <a:pt x="0" y="62029"/>
                  </a:cubicBezTo>
                  <a:lnTo>
                    <a:pt x="0" y="62029"/>
                  </a:lnTo>
                  <a:cubicBezTo>
                    <a:pt x="0" y="27771"/>
                    <a:pt x="27771" y="0"/>
                    <a:pt x="62029"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20" name="TextBox 20"/>
            <p:cNvSpPr txBox="1"/>
            <p:nvPr/>
          </p:nvSpPr>
          <p:spPr>
            <a:xfrm>
              <a:off x="0" y="-38100"/>
              <a:ext cx="748000" cy="162157"/>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030146" y="4673004"/>
            <a:ext cx="2840061" cy="471030"/>
            <a:chOff x="0" y="0"/>
            <a:chExt cx="748000" cy="124057"/>
          </a:xfrm>
        </p:grpSpPr>
        <p:sp>
          <p:nvSpPr>
            <p:cNvPr id="22" name="Freeform 22"/>
            <p:cNvSpPr/>
            <p:nvPr/>
          </p:nvSpPr>
          <p:spPr>
            <a:xfrm>
              <a:off x="0" y="0"/>
              <a:ext cx="748000" cy="124057"/>
            </a:xfrm>
            <a:custGeom>
              <a:avLst/>
              <a:gdLst/>
              <a:ahLst/>
              <a:cxnLst/>
              <a:rect l="l" t="t" r="r" b="b"/>
              <a:pathLst>
                <a:path w="748000" h="124057">
                  <a:moveTo>
                    <a:pt x="62029" y="0"/>
                  </a:moveTo>
                  <a:lnTo>
                    <a:pt x="685971" y="0"/>
                  </a:lnTo>
                  <a:cubicBezTo>
                    <a:pt x="720228" y="0"/>
                    <a:pt x="748000" y="27771"/>
                    <a:pt x="748000" y="62029"/>
                  </a:cubicBezTo>
                  <a:lnTo>
                    <a:pt x="748000" y="62029"/>
                  </a:lnTo>
                  <a:cubicBezTo>
                    <a:pt x="748000" y="96286"/>
                    <a:pt x="720228" y="124057"/>
                    <a:pt x="685971" y="124057"/>
                  </a:cubicBezTo>
                  <a:lnTo>
                    <a:pt x="62029" y="124057"/>
                  </a:lnTo>
                  <a:cubicBezTo>
                    <a:pt x="27771" y="124057"/>
                    <a:pt x="0" y="96286"/>
                    <a:pt x="0" y="62029"/>
                  </a:cubicBezTo>
                  <a:lnTo>
                    <a:pt x="0" y="62029"/>
                  </a:lnTo>
                  <a:cubicBezTo>
                    <a:pt x="0" y="27771"/>
                    <a:pt x="27771" y="0"/>
                    <a:pt x="62029"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23" name="TextBox 23"/>
            <p:cNvSpPr txBox="1"/>
            <p:nvPr/>
          </p:nvSpPr>
          <p:spPr>
            <a:xfrm>
              <a:off x="0" y="-38100"/>
              <a:ext cx="748000" cy="16215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135417" y="5844659"/>
            <a:ext cx="2122437" cy="473566"/>
            <a:chOff x="0" y="0"/>
            <a:chExt cx="558996" cy="124725"/>
          </a:xfrm>
        </p:grpSpPr>
        <p:sp>
          <p:nvSpPr>
            <p:cNvPr id="25" name="Freeform 25"/>
            <p:cNvSpPr/>
            <p:nvPr/>
          </p:nvSpPr>
          <p:spPr>
            <a:xfrm>
              <a:off x="0" y="0"/>
              <a:ext cx="558996" cy="124725"/>
            </a:xfrm>
            <a:custGeom>
              <a:avLst/>
              <a:gdLst/>
              <a:ahLst/>
              <a:cxnLst/>
              <a:rect l="l" t="t" r="r" b="b"/>
              <a:pathLst>
                <a:path w="558996" h="124725">
                  <a:moveTo>
                    <a:pt x="62363" y="0"/>
                  </a:moveTo>
                  <a:lnTo>
                    <a:pt x="496633" y="0"/>
                  </a:lnTo>
                  <a:cubicBezTo>
                    <a:pt x="513173" y="0"/>
                    <a:pt x="529035" y="6570"/>
                    <a:pt x="540730" y="18266"/>
                  </a:cubicBezTo>
                  <a:cubicBezTo>
                    <a:pt x="552425" y="29961"/>
                    <a:pt x="558996" y="45823"/>
                    <a:pt x="558996" y="62363"/>
                  </a:cubicBezTo>
                  <a:lnTo>
                    <a:pt x="558996" y="62363"/>
                  </a:lnTo>
                  <a:cubicBezTo>
                    <a:pt x="558996" y="78902"/>
                    <a:pt x="552425" y="94764"/>
                    <a:pt x="540730" y="106460"/>
                  </a:cubicBezTo>
                  <a:cubicBezTo>
                    <a:pt x="529035" y="118155"/>
                    <a:pt x="513173" y="124725"/>
                    <a:pt x="496633" y="124725"/>
                  </a:cubicBezTo>
                  <a:lnTo>
                    <a:pt x="62363" y="124725"/>
                  </a:lnTo>
                  <a:cubicBezTo>
                    <a:pt x="45823" y="124725"/>
                    <a:pt x="29961" y="118155"/>
                    <a:pt x="18266" y="106460"/>
                  </a:cubicBezTo>
                  <a:cubicBezTo>
                    <a:pt x="6570" y="94764"/>
                    <a:pt x="0" y="78902"/>
                    <a:pt x="0" y="62363"/>
                  </a:cubicBezTo>
                  <a:lnTo>
                    <a:pt x="0" y="62363"/>
                  </a:lnTo>
                  <a:cubicBezTo>
                    <a:pt x="0" y="45823"/>
                    <a:pt x="6570" y="29961"/>
                    <a:pt x="18266" y="18266"/>
                  </a:cubicBezTo>
                  <a:cubicBezTo>
                    <a:pt x="29961" y="6570"/>
                    <a:pt x="45823" y="0"/>
                    <a:pt x="62363"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26" name="TextBox 26"/>
            <p:cNvSpPr txBox="1"/>
            <p:nvPr/>
          </p:nvSpPr>
          <p:spPr>
            <a:xfrm>
              <a:off x="0" y="-38100"/>
              <a:ext cx="558996" cy="1628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2656064" y="4673004"/>
            <a:ext cx="2840061" cy="471030"/>
            <a:chOff x="0" y="0"/>
            <a:chExt cx="748000" cy="124057"/>
          </a:xfrm>
        </p:grpSpPr>
        <p:sp>
          <p:nvSpPr>
            <p:cNvPr id="28" name="Freeform 28"/>
            <p:cNvSpPr/>
            <p:nvPr/>
          </p:nvSpPr>
          <p:spPr>
            <a:xfrm>
              <a:off x="0" y="0"/>
              <a:ext cx="748000" cy="124057"/>
            </a:xfrm>
            <a:custGeom>
              <a:avLst/>
              <a:gdLst/>
              <a:ahLst/>
              <a:cxnLst/>
              <a:rect l="l" t="t" r="r" b="b"/>
              <a:pathLst>
                <a:path w="748000" h="124057">
                  <a:moveTo>
                    <a:pt x="62029" y="0"/>
                  </a:moveTo>
                  <a:lnTo>
                    <a:pt x="685971" y="0"/>
                  </a:lnTo>
                  <a:cubicBezTo>
                    <a:pt x="720228" y="0"/>
                    <a:pt x="748000" y="27771"/>
                    <a:pt x="748000" y="62029"/>
                  </a:cubicBezTo>
                  <a:lnTo>
                    <a:pt x="748000" y="62029"/>
                  </a:lnTo>
                  <a:cubicBezTo>
                    <a:pt x="748000" y="96286"/>
                    <a:pt x="720228" y="124057"/>
                    <a:pt x="685971" y="124057"/>
                  </a:cubicBezTo>
                  <a:lnTo>
                    <a:pt x="62029" y="124057"/>
                  </a:lnTo>
                  <a:cubicBezTo>
                    <a:pt x="27771" y="124057"/>
                    <a:pt x="0" y="96286"/>
                    <a:pt x="0" y="62029"/>
                  </a:cubicBezTo>
                  <a:lnTo>
                    <a:pt x="0" y="62029"/>
                  </a:lnTo>
                  <a:cubicBezTo>
                    <a:pt x="0" y="27771"/>
                    <a:pt x="27771" y="0"/>
                    <a:pt x="62029" y="0"/>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29" name="TextBox 29"/>
            <p:cNvSpPr txBox="1"/>
            <p:nvPr/>
          </p:nvSpPr>
          <p:spPr>
            <a:xfrm>
              <a:off x="0" y="-38100"/>
              <a:ext cx="748000" cy="162157"/>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3657686" y="2930159"/>
            <a:ext cx="898853" cy="1002904"/>
          </a:xfrm>
          <a:custGeom>
            <a:avLst/>
            <a:gdLst/>
            <a:ahLst/>
            <a:cxnLst/>
            <a:rect l="l" t="t" r="r" b="b"/>
            <a:pathLst>
              <a:path w="898853" h="1002904">
                <a:moveTo>
                  <a:pt x="0" y="0"/>
                </a:moveTo>
                <a:lnTo>
                  <a:pt x="898853" y="0"/>
                </a:lnTo>
                <a:lnTo>
                  <a:pt x="898853" y="1002905"/>
                </a:lnTo>
                <a:lnTo>
                  <a:pt x="0" y="1002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1" name="TextBox 31"/>
          <p:cNvSpPr txBox="1"/>
          <p:nvPr/>
        </p:nvSpPr>
        <p:spPr>
          <a:xfrm>
            <a:off x="13103295" y="5373813"/>
            <a:ext cx="4667788" cy="5018546"/>
          </a:xfrm>
          <a:prstGeom prst="rect">
            <a:avLst/>
          </a:prstGeom>
        </p:spPr>
        <p:txBody>
          <a:bodyPr lIns="0" tIns="0" rIns="0" bIns="0" rtlCol="0" anchor="t">
            <a:spAutoFit/>
          </a:bodyPr>
          <a:lstStyle/>
          <a:p>
            <a:pPr marL="414407" lvl="1" indent="-207203" algn="ctr">
              <a:lnSpc>
                <a:spcPts val="2687"/>
              </a:lnSpc>
              <a:buFont typeface="Arial"/>
              <a:buChar char="•"/>
            </a:pPr>
            <a:r>
              <a:rPr lang="en-US" sz="1919">
                <a:solidFill>
                  <a:srgbClr val="000000"/>
                </a:solidFill>
                <a:latin typeface="Telegraf"/>
                <a:ea typeface="Telegraf"/>
                <a:cs typeface="Telegraf"/>
                <a:sym typeface="Telegraf"/>
              </a:rPr>
              <a:t>Saldırganları cezbetmek için sosyal mühendislik amacıyla kullanılan modüldür.22 (SSH): SSH brute-force saldırıları.</a:t>
            </a:r>
          </a:p>
          <a:p>
            <a:pPr marL="414407" lvl="1" indent="-207203" algn="ctr">
              <a:lnSpc>
                <a:spcPts val="2687"/>
              </a:lnSpc>
              <a:buFont typeface="Arial"/>
              <a:buChar char="•"/>
            </a:pPr>
            <a:r>
              <a:rPr lang="en-US" sz="1919">
                <a:solidFill>
                  <a:srgbClr val="000000"/>
                </a:solidFill>
                <a:latin typeface="Telegraf"/>
                <a:ea typeface="Telegraf"/>
                <a:cs typeface="Telegraf"/>
                <a:sym typeface="Telegraf"/>
              </a:rPr>
              <a:t>80 ve 443 (HTTP/HTTPS): Web tabanlı saldırılar.</a:t>
            </a:r>
          </a:p>
          <a:p>
            <a:pPr marL="414407" lvl="1" indent="-207203" algn="ctr">
              <a:lnSpc>
                <a:spcPts val="2687"/>
              </a:lnSpc>
              <a:buFont typeface="Arial"/>
              <a:buChar char="•"/>
            </a:pPr>
            <a:r>
              <a:rPr lang="en-US" sz="1919">
                <a:solidFill>
                  <a:srgbClr val="000000"/>
                </a:solidFill>
                <a:latin typeface="Telegraf"/>
                <a:ea typeface="Telegraf"/>
                <a:cs typeface="Telegraf"/>
                <a:sym typeface="Telegraf"/>
              </a:rPr>
              <a:t>21 (FTP): FTP protokolü üzerinden kimlik doğrulama denemeleri.</a:t>
            </a:r>
          </a:p>
          <a:p>
            <a:pPr marL="414407" lvl="1" indent="-207203" algn="ctr">
              <a:lnSpc>
                <a:spcPts val="2687"/>
              </a:lnSpc>
              <a:buFont typeface="Arial"/>
              <a:buChar char="•"/>
            </a:pPr>
            <a:r>
              <a:rPr lang="en-US" sz="1919">
                <a:solidFill>
                  <a:srgbClr val="000000"/>
                </a:solidFill>
                <a:latin typeface="Telegraf"/>
                <a:ea typeface="Telegraf"/>
                <a:cs typeface="Telegraf"/>
                <a:sym typeface="Telegraf"/>
              </a:rPr>
              <a:t>23 (Telnet): Zayıf parola saldırıları.</a:t>
            </a:r>
          </a:p>
          <a:p>
            <a:pPr marL="414407" lvl="1" indent="-207203" algn="ctr">
              <a:lnSpc>
                <a:spcPts val="2687"/>
              </a:lnSpc>
              <a:buFont typeface="Arial"/>
              <a:buChar char="•"/>
            </a:pPr>
            <a:r>
              <a:rPr lang="en-US" sz="1919">
                <a:solidFill>
                  <a:srgbClr val="000000"/>
                </a:solidFill>
                <a:latin typeface="Telegraf"/>
                <a:ea typeface="Telegraf"/>
                <a:cs typeface="Telegraf"/>
                <a:sym typeface="Telegraf"/>
              </a:rPr>
              <a:t>3306 (MySQL): Veritabanı saldırıları.</a:t>
            </a:r>
          </a:p>
          <a:p>
            <a:pPr marL="414407" lvl="1" indent="-207203" algn="ctr">
              <a:lnSpc>
                <a:spcPts val="2687"/>
              </a:lnSpc>
              <a:buFont typeface="Arial"/>
              <a:buChar char="•"/>
            </a:pPr>
            <a:r>
              <a:rPr lang="en-US" sz="1919">
                <a:solidFill>
                  <a:srgbClr val="000000"/>
                </a:solidFill>
                <a:latin typeface="Telegraf"/>
                <a:ea typeface="Telegraf"/>
                <a:cs typeface="Telegraf"/>
                <a:sym typeface="Telegraf"/>
              </a:rPr>
              <a:t>445 (SMB): Windows tabanlı dosya paylaşım protokollerine saldırılar.</a:t>
            </a:r>
          </a:p>
          <a:p>
            <a:pPr marL="414407" lvl="1" indent="-207203" algn="ctr">
              <a:lnSpc>
                <a:spcPts val="2687"/>
              </a:lnSpc>
              <a:buFont typeface="Arial"/>
              <a:buChar char="•"/>
            </a:pPr>
            <a:r>
              <a:rPr lang="en-US" sz="1919">
                <a:solidFill>
                  <a:srgbClr val="000000"/>
                </a:solidFill>
                <a:latin typeface="Telegraf"/>
                <a:ea typeface="Telegraf"/>
                <a:cs typeface="Telegraf"/>
                <a:sym typeface="Telegraf"/>
              </a:rPr>
              <a:t>53 (DNS): DNS tünelleme ve diğer saldırılar.</a:t>
            </a:r>
          </a:p>
          <a:p>
            <a:pPr algn="ctr">
              <a:lnSpc>
                <a:spcPts val="2687"/>
              </a:lnSpc>
              <a:spcBef>
                <a:spcPct val="0"/>
              </a:spcBef>
            </a:pPr>
            <a:endParaRPr lang="en-US" sz="1919">
              <a:solidFill>
                <a:srgbClr val="000000"/>
              </a:solidFill>
              <a:latin typeface="Telegraf"/>
              <a:ea typeface="Telegraf"/>
              <a:cs typeface="Telegraf"/>
              <a:sym typeface="Telegraf"/>
            </a:endParaRPr>
          </a:p>
        </p:txBody>
      </p:sp>
      <p:sp>
        <p:nvSpPr>
          <p:cNvPr id="32" name="TextBox 32"/>
          <p:cNvSpPr txBox="1"/>
          <p:nvPr/>
        </p:nvSpPr>
        <p:spPr>
          <a:xfrm>
            <a:off x="1926648" y="645006"/>
            <a:ext cx="14434705" cy="871780"/>
          </a:xfrm>
          <a:prstGeom prst="rect">
            <a:avLst/>
          </a:prstGeom>
        </p:spPr>
        <p:txBody>
          <a:bodyPr lIns="0" tIns="0" rIns="0" bIns="0" rtlCol="0" anchor="t">
            <a:spAutoFit/>
          </a:bodyPr>
          <a:lstStyle/>
          <a:p>
            <a:pPr algn="ctr">
              <a:lnSpc>
                <a:spcPts val="6212"/>
              </a:lnSpc>
            </a:pPr>
            <a:r>
              <a:rPr lang="en-US" sz="5752" b="1" spc="-126">
                <a:solidFill>
                  <a:srgbClr val="8564FB"/>
                </a:solidFill>
                <a:latin typeface="Telegraf Bold"/>
                <a:ea typeface="Telegraf Bold"/>
                <a:cs typeface="Telegraf Bold"/>
                <a:sym typeface="Telegraf Bold"/>
              </a:rPr>
              <a:t>Saldırının Etkilediği T-POT Türleri</a:t>
            </a:r>
          </a:p>
        </p:txBody>
      </p:sp>
      <p:grpSp>
        <p:nvGrpSpPr>
          <p:cNvPr id="33" name="Group 33"/>
          <p:cNvGrpSpPr/>
          <p:nvPr/>
        </p:nvGrpSpPr>
        <p:grpSpPr>
          <a:xfrm>
            <a:off x="-3899902" y="-46763"/>
            <a:ext cx="6645250" cy="5439964"/>
            <a:chOff x="0" y="0"/>
            <a:chExt cx="853261" cy="698500"/>
          </a:xfrm>
        </p:grpSpPr>
        <p:sp>
          <p:nvSpPr>
            <p:cNvPr id="34" name="Freeform 34"/>
            <p:cNvSpPr/>
            <p:nvPr/>
          </p:nvSpPr>
          <p:spPr>
            <a:xfrm>
              <a:off x="11409" y="0"/>
              <a:ext cx="830442" cy="698500"/>
            </a:xfrm>
            <a:custGeom>
              <a:avLst/>
              <a:gdLst/>
              <a:ahLst/>
              <a:cxnLst/>
              <a:rect l="l" t="t" r="r" b="b"/>
              <a:pathLst>
                <a:path w="830442" h="698500">
                  <a:moveTo>
                    <a:pt x="811971" y="400607"/>
                  </a:moveTo>
                  <a:lnTo>
                    <a:pt x="668532" y="647143"/>
                  </a:lnTo>
                  <a:cubicBezTo>
                    <a:pt x="650032" y="678939"/>
                    <a:pt x="616021" y="698500"/>
                    <a:pt x="579235" y="698500"/>
                  </a:cubicBezTo>
                  <a:lnTo>
                    <a:pt x="251208" y="698500"/>
                  </a:lnTo>
                  <a:cubicBezTo>
                    <a:pt x="214421" y="698500"/>
                    <a:pt x="180410" y="678939"/>
                    <a:pt x="161911" y="647143"/>
                  </a:cubicBezTo>
                  <a:lnTo>
                    <a:pt x="18471" y="400607"/>
                  </a:lnTo>
                  <a:cubicBezTo>
                    <a:pt x="0" y="368860"/>
                    <a:pt x="0" y="329640"/>
                    <a:pt x="18471" y="297893"/>
                  </a:cubicBezTo>
                  <a:lnTo>
                    <a:pt x="161911" y="51357"/>
                  </a:lnTo>
                  <a:cubicBezTo>
                    <a:pt x="180410" y="19561"/>
                    <a:pt x="214421" y="0"/>
                    <a:pt x="251208" y="0"/>
                  </a:cubicBezTo>
                  <a:lnTo>
                    <a:pt x="579235" y="0"/>
                  </a:lnTo>
                  <a:cubicBezTo>
                    <a:pt x="616021" y="0"/>
                    <a:pt x="650032" y="19561"/>
                    <a:pt x="668532" y="51357"/>
                  </a:cubicBezTo>
                  <a:lnTo>
                    <a:pt x="811971" y="297893"/>
                  </a:lnTo>
                  <a:cubicBezTo>
                    <a:pt x="830442" y="329640"/>
                    <a:pt x="830442" y="368860"/>
                    <a:pt x="811971" y="400607"/>
                  </a:cubicBezTo>
                  <a:close/>
                </a:path>
              </a:pathLst>
            </a:custGeom>
            <a:gradFill rotWithShape="1">
              <a:gsLst>
                <a:gs pos="0">
                  <a:srgbClr val="8C52FF">
                    <a:alpha val="100000"/>
                  </a:srgbClr>
                </a:gs>
                <a:gs pos="100000">
                  <a:srgbClr val="5CE1E6">
                    <a:alpha val="100000"/>
                  </a:srgbClr>
                </a:gs>
              </a:gsLst>
              <a:lin ang="0"/>
            </a:gradFill>
            <a:ln w="142875" cap="rnd">
              <a:solidFill>
                <a:srgbClr val="FFFFFF"/>
              </a:solidFill>
              <a:prstDash val="solid"/>
              <a:round/>
            </a:ln>
          </p:spPr>
          <p:txBody>
            <a:bodyPr/>
            <a:lstStyle/>
            <a:p>
              <a:endParaRPr lang="tr-TR"/>
            </a:p>
          </p:txBody>
        </p:sp>
        <p:sp>
          <p:nvSpPr>
            <p:cNvPr id="35" name="TextBox 35"/>
            <p:cNvSpPr txBox="1"/>
            <p:nvPr/>
          </p:nvSpPr>
          <p:spPr>
            <a:xfrm>
              <a:off x="114300" y="-38100"/>
              <a:ext cx="624661"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a:off x="15542652" y="-46763"/>
            <a:ext cx="6645250" cy="5439964"/>
            <a:chOff x="0" y="0"/>
            <a:chExt cx="853261" cy="698500"/>
          </a:xfrm>
        </p:grpSpPr>
        <p:sp>
          <p:nvSpPr>
            <p:cNvPr id="37" name="Freeform 37"/>
            <p:cNvSpPr/>
            <p:nvPr/>
          </p:nvSpPr>
          <p:spPr>
            <a:xfrm>
              <a:off x="11409" y="0"/>
              <a:ext cx="830442" cy="698500"/>
            </a:xfrm>
            <a:custGeom>
              <a:avLst/>
              <a:gdLst/>
              <a:ahLst/>
              <a:cxnLst/>
              <a:rect l="l" t="t" r="r" b="b"/>
              <a:pathLst>
                <a:path w="830442" h="698500">
                  <a:moveTo>
                    <a:pt x="811971" y="400607"/>
                  </a:moveTo>
                  <a:lnTo>
                    <a:pt x="668532" y="647143"/>
                  </a:lnTo>
                  <a:cubicBezTo>
                    <a:pt x="650032" y="678939"/>
                    <a:pt x="616021" y="698500"/>
                    <a:pt x="579235" y="698500"/>
                  </a:cubicBezTo>
                  <a:lnTo>
                    <a:pt x="251208" y="698500"/>
                  </a:lnTo>
                  <a:cubicBezTo>
                    <a:pt x="214421" y="698500"/>
                    <a:pt x="180410" y="678939"/>
                    <a:pt x="161911" y="647143"/>
                  </a:cubicBezTo>
                  <a:lnTo>
                    <a:pt x="18471" y="400607"/>
                  </a:lnTo>
                  <a:cubicBezTo>
                    <a:pt x="0" y="368860"/>
                    <a:pt x="0" y="329640"/>
                    <a:pt x="18471" y="297893"/>
                  </a:cubicBezTo>
                  <a:lnTo>
                    <a:pt x="161911" y="51357"/>
                  </a:lnTo>
                  <a:cubicBezTo>
                    <a:pt x="180410" y="19561"/>
                    <a:pt x="214421" y="0"/>
                    <a:pt x="251208" y="0"/>
                  </a:cubicBezTo>
                  <a:lnTo>
                    <a:pt x="579235" y="0"/>
                  </a:lnTo>
                  <a:cubicBezTo>
                    <a:pt x="616021" y="0"/>
                    <a:pt x="650032" y="19561"/>
                    <a:pt x="668532" y="51357"/>
                  </a:cubicBezTo>
                  <a:lnTo>
                    <a:pt x="811971" y="297893"/>
                  </a:lnTo>
                  <a:cubicBezTo>
                    <a:pt x="830442" y="329640"/>
                    <a:pt x="830442" y="368860"/>
                    <a:pt x="811971" y="400607"/>
                  </a:cubicBezTo>
                  <a:close/>
                </a:path>
              </a:pathLst>
            </a:custGeom>
            <a:gradFill rotWithShape="1">
              <a:gsLst>
                <a:gs pos="0">
                  <a:srgbClr val="8C52FF">
                    <a:alpha val="100000"/>
                  </a:srgbClr>
                </a:gs>
                <a:gs pos="100000">
                  <a:srgbClr val="5CE1E6">
                    <a:alpha val="100000"/>
                  </a:srgbClr>
                </a:gs>
              </a:gsLst>
              <a:lin ang="0"/>
            </a:gradFill>
            <a:ln w="142875" cap="rnd">
              <a:solidFill>
                <a:srgbClr val="FFFFFF"/>
              </a:solidFill>
              <a:prstDash val="solid"/>
              <a:round/>
            </a:ln>
          </p:spPr>
          <p:txBody>
            <a:bodyPr/>
            <a:lstStyle/>
            <a:p>
              <a:endParaRPr lang="tr-TR"/>
            </a:p>
          </p:txBody>
        </p:sp>
        <p:sp>
          <p:nvSpPr>
            <p:cNvPr id="38" name="TextBox 38"/>
            <p:cNvSpPr txBox="1"/>
            <p:nvPr/>
          </p:nvSpPr>
          <p:spPr>
            <a:xfrm>
              <a:off x="114300" y="-38100"/>
              <a:ext cx="624661" cy="736600"/>
            </a:xfrm>
            <a:prstGeom prst="rect">
              <a:avLst/>
            </a:prstGeom>
          </p:spPr>
          <p:txBody>
            <a:bodyPr lIns="50800" tIns="50800" rIns="50800" bIns="50800" rtlCol="0" anchor="ctr"/>
            <a:lstStyle/>
            <a:p>
              <a:pPr algn="ctr">
                <a:lnSpc>
                  <a:spcPts val="2659"/>
                </a:lnSpc>
                <a:spcBef>
                  <a:spcPct val="0"/>
                </a:spcBef>
              </a:pPr>
              <a:endParaRPr/>
            </a:p>
          </p:txBody>
        </p:sp>
      </p:grpSp>
      <p:sp>
        <p:nvSpPr>
          <p:cNvPr id="39" name="Freeform 39"/>
          <p:cNvSpPr/>
          <p:nvPr/>
        </p:nvSpPr>
        <p:spPr>
          <a:xfrm>
            <a:off x="3523837" y="3962389"/>
            <a:ext cx="1144794" cy="1144794"/>
          </a:xfrm>
          <a:custGeom>
            <a:avLst/>
            <a:gdLst/>
            <a:ahLst/>
            <a:cxnLst/>
            <a:rect l="l" t="t" r="r" b="b"/>
            <a:pathLst>
              <a:path w="1144794" h="1144794">
                <a:moveTo>
                  <a:pt x="0" y="0"/>
                </a:moveTo>
                <a:lnTo>
                  <a:pt x="1144794" y="0"/>
                </a:lnTo>
                <a:lnTo>
                  <a:pt x="1144794" y="1144794"/>
                </a:lnTo>
                <a:lnTo>
                  <a:pt x="0" y="11447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40" name="Freeform 40"/>
          <p:cNvSpPr/>
          <p:nvPr/>
        </p:nvSpPr>
        <p:spPr>
          <a:xfrm>
            <a:off x="6731262" y="2850078"/>
            <a:ext cx="1308656" cy="1163068"/>
          </a:xfrm>
          <a:custGeom>
            <a:avLst/>
            <a:gdLst/>
            <a:ahLst/>
            <a:cxnLst/>
            <a:rect l="l" t="t" r="r" b="b"/>
            <a:pathLst>
              <a:path w="1308656" h="1163068">
                <a:moveTo>
                  <a:pt x="0" y="0"/>
                </a:moveTo>
                <a:lnTo>
                  <a:pt x="1308655" y="0"/>
                </a:lnTo>
                <a:lnTo>
                  <a:pt x="1308655" y="1163067"/>
                </a:lnTo>
                <a:lnTo>
                  <a:pt x="0" y="11630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41" name="Freeform 41"/>
          <p:cNvSpPr/>
          <p:nvPr/>
        </p:nvSpPr>
        <p:spPr>
          <a:xfrm>
            <a:off x="10254294" y="3751081"/>
            <a:ext cx="1350187" cy="1341748"/>
          </a:xfrm>
          <a:custGeom>
            <a:avLst/>
            <a:gdLst/>
            <a:ahLst/>
            <a:cxnLst/>
            <a:rect l="l" t="t" r="r" b="b"/>
            <a:pathLst>
              <a:path w="1350187" h="1341748">
                <a:moveTo>
                  <a:pt x="0" y="0"/>
                </a:moveTo>
                <a:lnTo>
                  <a:pt x="1350187" y="0"/>
                </a:lnTo>
                <a:lnTo>
                  <a:pt x="1350187" y="1341748"/>
                </a:lnTo>
                <a:lnTo>
                  <a:pt x="0" y="13417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42" name="TextBox 42"/>
          <p:cNvSpPr txBox="1"/>
          <p:nvPr/>
        </p:nvSpPr>
        <p:spPr>
          <a:xfrm>
            <a:off x="2165137" y="6453921"/>
            <a:ext cx="3435781" cy="1872559"/>
          </a:xfrm>
          <a:prstGeom prst="rect">
            <a:avLst/>
          </a:prstGeom>
        </p:spPr>
        <p:txBody>
          <a:bodyPr lIns="0" tIns="0" rIns="0" bIns="0" rtlCol="0" anchor="t">
            <a:spAutoFit/>
          </a:bodyPr>
          <a:lstStyle/>
          <a:p>
            <a:pPr algn="ctr">
              <a:lnSpc>
                <a:spcPts val="2926"/>
              </a:lnSpc>
              <a:spcBef>
                <a:spcPct val="0"/>
              </a:spcBef>
            </a:pPr>
            <a:r>
              <a:rPr lang="en-US" sz="2090">
                <a:solidFill>
                  <a:srgbClr val="000000"/>
                </a:solidFill>
                <a:latin typeface="Telegraf"/>
                <a:ea typeface="Telegraf"/>
                <a:cs typeface="Telegraf"/>
                <a:sym typeface="Telegraf"/>
              </a:rPr>
              <a:t>Web sunucu veya web uygulama Honeypotudur. Http/https saldırılarının hedefidir. 80 ve 443 portunda çalışır.</a:t>
            </a:r>
          </a:p>
        </p:txBody>
      </p:sp>
      <p:sp>
        <p:nvSpPr>
          <p:cNvPr id="43" name="TextBox 43"/>
          <p:cNvSpPr txBox="1"/>
          <p:nvPr/>
        </p:nvSpPr>
        <p:spPr>
          <a:xfrm>
            <a:off x="5711969" y="5191355"/>
            <a:ext cx="3309024" cy="2509248"/>
          </a:xfrm>
          <a:prstGeom prst="rect">
            <a:avLst/>
          </a:prstGeom>
        </p:spPr>
        <p:txBody>
          <a:bodyPr lIns="0" tIns="0" rIns="0" bIns="0" rtlCol="0" anchor="t">
            <a:spAutoFit/>
          </a:bodyPr>
          <a:lstStyle/>
          <a:p>
            <a:pPr algn="ctr">
              <a:lnSpc>
                <a:spcPts val="2818"/>
              </a:lnSpc>
              <a:spcBef>
                <a:spcPct val="0"/>
              </a:spcBef>
            </a:pPr>
            <a:r>
              <a:rPr lang="en-US" sz="2013">
                <a:solidFill>
                  <a:srgbClr val="000000"/>
                </a:solidFill>
                <a:latin typeface="Telegraf"/>
                <a:ea typeface="Telegraf"/>
                <a:cs typeface="Telegraf"/>
                <a:sym typeface="Telegraf"/>
              </a:rPr>
              <a:t>Özellikle siber güvenlik tehditleri için hazırlanan ssh ve telnet bağlantılarını taklit eden modüldür.Ağ güvenliği uzmanları tarafından kullanılır. 22 /23 numaralı portlarda çalışır.</a:t>
            </a:r>
          </a:p>
        </p:txBody>
      </p:sp>
      <p:sp>
        <p:nvSpPr>
          <p:cNvPr id="44" name="TextBox 44"/>
          <p:cNvSpPr txBox="1"/>
          <p:nvPr/>
        </p:nvSpPr>
        <p:spPr>
          <a:xfrm>
            <a:off x="9386775" y="6415031"/>
            <a:ext cx="3411720" cy="2961879"/>
          </a:xfrm>
          <a:prstGeom prst="rect">
            <a:avLst/>
          </a:prstGeom>
        </p:spPr>
        <p:txBody>
          <a:bodyPr lIns="0" tIns="0" rIns="0" bIns="0" rtlCol="0" anchor="t">
            <a:spAutoFit/>
          </a:bodyPr>
          <a:lstStyle/>
          <a:p>
            <a:pPr algn="ctr">
              <a:lnSpc>
                <a:spcPts val="2905"/>
              </a:lnSpc>
              <a:spcBef>
                <a:spcPct val="0"/>
              </a:spcBef>
            </a:pPr>
            <a:r>
              <a:rPr lang="en-US" sz="2075">
                <a:solidFill>
                  <a:srgbClr val="000000"/>
                </a:solidFill>
                <a:latin typeface="Telegraf"/>
                <a:ea typeface="Telegraf"/>
                <a:cs typeface="Telegraf"/>
                <a:sym typeface="Telegraf"/>
              </a:rPr>
              <a:t>Temel amacı, VoIP sistemlerini dolandırıcılık, kötüye kullanım ve güvenlik açıklarından korumaktır. Ayrıca, çağrı trafiğini analiz etmek ve sistemlerin güvenliğini artırmak için kullanılır. (5060-5061)</a:t>
            </a:r>
          </a:p>
        </p:txBody>
      </p:sp>
      <p:sp>
        <p:nvSpPr>
          <p:cNvPr id="45" name="TextBox 45"/>
          <p:cNvSpPr txBox="1"/>
          <p:nvPr/>
        </p:nvSpPr>
        <p:spPr>
          <a:xfrm>
            <a:off x="3490660" y="5714942"/>
            <a:ext cx="1380454" cy="483054"/>
          </a:xfrm>
          <a:prstGeom prst="rect">
            <a:avLst/>
          </a:prstGeom>
        </p:spPr>
        <p:txBody>
          <a:bodyPr lIns="0" tIns="0" rIns="0" bIns="0" rtlCol="0" anchor="t">
            <a:spAutoFit/>
          </a:bodyPr>
          <a:lstStyle/>
          <a:p>
            <a:pPr algn="ctr">
              <a:lnSpc>
                <a:spcPts val="3740"/>
              </a:lnSpc>
              <a:spcBef>
                <a:spcPct val="0"/>
              </a:spcBef>
            </a:pPr>
            <a:r>
              <a:rPr lang="en-US" sz="2671" b="1">
                <a:solidFill>
                  <a:srgbClr val="FFFFFF"/>
                </a:solidFill>
                <a:latin typeface="Telegraf Bold"/>
                <a:ea typeface="Telegraf Bold"/>
                <a:cs typeface="Telegraf Bold"/>
                <a:sym typeface="Telegraf Bold"/>
              </a:rPr>
              <a:t>Tanner</a:t>
            </a:r>
          </a:p>
        </p:txBody>
      </p:sp>
      <p:sp>
        <p:nvSpPr>
          <p:cNvPr id="46" name="TextBox 46"/>
          <p:cNvSpPr txBox="1"/>
          <p:nvPr/>
        </p:nvSpPr>
        <p:spPr>
          <a:xfrm>
            <a:off x="6193685" y="4624130"/>
            <a:ext cx="2512983" cy="483054"/>
          </a:xfrm>
          <a:prstGeom prst="rect">
            <a:avLst/>
          </a:prstGeom>
        </p:spPr>
        <p:txBody>
          <a:bodyPr lIns="0" tIns="0" rIns="0" bIns="0" rtlCol="0" anchor="t">
            <a:spAutoFit/>
          </a:bodyPr>
          <a:lstStyle/>
          <a:p>
            <a:pPr algn="ctr">
              <a:lnSpc>
                <a:spcPts val="3740"/>
              </a:lnSpc>
              <a:spcBef>
                <a:spcPct val="0"/>
              </a:spcBef>
            </a:pPr>
            <a:r>
              <a:rPr lang="en-US" sz="2671" b="1">
                <a:solidFill>
                  <a:srgbClr val="FFFFFF"/>
                </a:solidFill>
                <a:latin typeface="Telegraf Bold"/>
                <a:ea typeface="Telegraf Bold"/>
                <a:cs typeface="Telegraf Bold"/>
                <a:sym typeface="Telegraf Bold"/>
              </a:rPr>
              <a:t>Cowrie</a:t>
            </a:r>
          </a:p>
        </p:txBody>
      </p:sp>
      <p:sp>
        <p:nvSpPr>
          <p:cNvPr id="47" name="TextBox 47"/>
          <p:cNvSpPr txBox="1"/>
          <p:nvPr/>
        </p:nvSpPr>
        <p:spPr>
          <a:xfrm>
            <a:off x="10088240" y="5797053"/>
            <a:ext cx="2169614" cy="483054"/>
          </a:xfrm>
          <a:prstGeom prst="rect">
            <a:avLst/>
          </a:prstGeom>
        </p:spPr>
        <p:txBody>
          <a:bodyPr lIns="0" tIns="0" rIns="0" bIns="0" rtlCol="0" anchor="t">
            <a:spAutoFit/>
          </a:bodyPr>
          <a:lstStyle/>
          <a:p>
            <a:pPr algn="ctr">
              <a:lnSpc>
                <a:spcPts val="3740"/>
              </a:lnSpc>
              <a:spcBef>
                <a:spcPct val="0"/>
              </a:spcBef>
            </a:pPr>
            <a:r>
              <a:rPr lang="en-US" sz="2671" b="1">
                <a:solidFill>
                  <a:srgbClr val="FFFFFF"/>
                </a:solidFill>
                <a:latin typeface="Telegraf Bold"/>
                <a:ea typeface="Telegraf Bold"/>
                <a:cs typeface="Telegraf Bold"/>
                <a:sym typeface="Telegraf Bold"/>
              </a:rPr>
              <a:t>Sentrypeer</a:t>
            </a:r>
          </a:p>
        </p:txBody>
      </p:sp>
      <p:sp>
        <p:nvSpPr>
          <p:cNvPr id="48" name="TextBox 48"/>
          <p:cNvSpPr txBox="1"/>
          <p:nvPr/>
        </p:nvSpPr>
        <p:spPr>
          <a:xfrm>
            <a:off x="13026130" y="4660980"/>
            <a:ext cx="1892044" cy="483054"/>
          </a:xfrm>
          <a:prstGeom prst="rect">
            <a:avLst/>
          </a:prstGeom>
        </p:spPr>
        <p:txBody>
          <a:bodyPr lIns="0" tIns="0" rIns="0" bIns="0" rtlCol="0" anchor="t">
            <a:spAutoFit/>
          </a:bodyPr>
          <a:lstStyle/>
          <a:p>
            <a:pPr algn="ctr">
              <a:lnSpc>
                <a:spcPts val="3740"/>
              </a:lnSpc>
              <a:spcBef>
                <a:spcPct val="0"/>
              </a:spcBef>
            </a:pPr>
            <a:r>
              <a:rPr lang="en-US" sz="2671" b="1">
                <a:solidFill>
                  <a:srgbClr val="FFFFFF"/>
                </a:solidFill>
                <a:latin typeface="Telegraf Bold"/>
                <a:ea typeface="Telegraf Bold"/>
                <a:cs typeface="Telegraf Bold"/>
                <a:sym typeface="Telegraf Bold"/>
              </a:rPr>
              <a:t>honeytrap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2143" y="1504989"/>
            <a:ext cx="11882252" cy="6609502"/>
          </a:xfrm>
          <a:custGeom>
            <a:avLst/>
            <a:gdLst/>
            <a:ahLst/>
            <a:cxnLst/>
            <a:rect l="l" t="t" r="r" b="b"/>
            <a:pathLst>
              <a:path w="11882252" h="6609502">
                <a:moveTo>
                  <a:pt x="0" y="0"/>
                </a:moveTo>
                <a:lnTo>
                  <a:pt x="11882251" y="0"/>
                </a:lnTo>
                <a:lnTo>
                  <a:pt x="11882251" y="6609502"/>
                </a:lnTo>
                <a:lnTo>
                  <a:pt x="0" y="6609502"/>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3" name="Group 3"/>
          <p:cNvGrpSpPr/>
          <p:nvPr/>
        </p:nvGrpSpPr>
        <p:grpSpPr>
          <a:xfrm>
            <a:off x="7687081" y="6998628"/>
            <a:ext cx="11513753" cy="6576744"/>
            <a:chOff x="0" y="0"/>
            <a:chExt cx="1159606" cy="662376"/>
          </a:xfrm>
        </p:grpSpPr>
        <p:sp>
          <p:nvSpPr>
            <p:cNvPr id="4" name="Freeform 4"/>
            <p:cNvSpPr/>
            <p:nvPr/>
          </p:nvSpPr>
          <p:spPr>
            <a:xfrm>
              <a:off x="6523" y="0"/>
              <a:ext cx="1146559" cy="662376"/>
            </a:xfrm>
            <a:custGeom>
              <a:avLst/>
              <a:gdLst/>
              <a:ahLst/>
              <a:cxnLst/>
              <a:rect l="l" t="t" r="r" b="b"/>
              <a:pathLst>
                <a:path w="1146559" h="662376">
                  <a:moveTo>
                    <a:pt x="1136204" y="358698"/>
                  </a:moveTo>
                  <a:lnTo>
                    <a:pt x="966761" y="634865"/>
                  </a:lnTo>
                  <a:cubicBezTo>
                    <a:pt x="956274" y="651958"/>
                    <a:pt x="937661" y="662376"/>
                    <a:pt x="917607" y="662376"/>
                  </a:cubicBezTo>
                  <a:lnTo>
                    <a:pt x="228953" y="662376"/>
                  </a:lnTo>
                  <a:cubicBezTo>
                    <a:pt x="208899" y="662376"/>
                    <a:pt x="190285" y="651958"/>
                    <a:pt x="179798" y="634865"/>
                  </a:cubicBezTo>
                  <a:lnTo>
                    <a:pt x="10356" y="358698"/>
                  </a:lnTo>
                  <a:cubicBezTo>
                    <a:pt x="0" y="341820"/>
                    <a:pt x="0" y="320556"/>
                    <a:pt x="10356" y="303678"/>
                  </a:cubicBezTo>
                  <a:lnTo>
                    <a:pt x="179798" y="27510"/>
                  </a:lnTo>
                  <a:cubicBezTo>
                    <a:pt x="190285" y="10418"/>
                    <a:pt x="208899" y="0"/>
                    <a:pt x="228953" y="0"/>
                  </a:cubicBezTo>
                  <a:lnTo>
                    <a:pt x="917607" y="0"/>
                  </a:lnTo>
                  <a:cubicBezTo>
                    <a:pt x="937661" y="0"/>
                    <a:pt x="956274" y="10418"/>
                    <a:pt x="966761" y="27510"/>
                  </a:cubicBezTo>
                  <a:lnTo>
                    <a:pt x="1136204" y="303678"/>
                  </a:lnTo>
                  <a:cubicBezTo>
                    <a:pt x="1146559" y="320556"/>
                    <a:pt x="1146559" y="341820"/>
                    <a:pt x="1136204" y="358698"/>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5" name="TextBox 5"/>
            <p:cNvSpPr txBox="1"/>
            <p:nvPr/>
          </p:nvSpPr>
          <p:spPr>
            <a:xfrm>
              <a:off x="114300" y="-38100"/>
              <a:ext cx="931006" cy="7004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220588" y="-3288372"/>
            <a:ext cx="11513753" cy="6576744"/>
            <a:chOff x="0" y="0"/>
            <a:chExt cx="1159606" cy="662376"/>
          </a:xfrm>
        </p:grpSpPr>
        <p:sp>
          <p:nvSpPr>
            <p:cNvPr id="7" name="Freeform 7"/>
            <p:cNvSpPr/>
            <p:nvPr/>
          </p:nvSpPr>
          <p:spPr>
            <a:xfrm>
              <a:off x="6523" y="0"/>
              <a:ext cx="1146559" cy="662376"/>
            </a:xfrm>
            <a:custGeom>
              <a:avLst/>
              <a:gdLst/>
              <a:ahLst/>
              <a:cxnLst/>
              <a:rect l="l" t="t" r="r" b="b"/>
              <a:pathLst>
                <a:path w="1146559" h="662376">
                  <a:moveTo>
                    <a:pt x="1136204" y="358698"/>
                  </a:moveTo>
                  <a:lnTo>
                    <a:pt x="966761" y="634865"/>
                  </a:lnTo>
                  <a:cubicBezTo>
                    <a:pt x="956274" y="651958"/>
                    <a:pt x="937661" y="662376"/>
                    <a:pt x="917607" y="662376"/>
                  </a:cubicBezTo>
                  <a:lnTo>
                    <a:pt x="228953" y="662376"/>
                  </a:lnTo>
                  <a:cubicBezTo>
                    <a:pt x="208899" y="662376"/>
                    <a:pt x="190285" y="651958"/>
                    <a:pt x="179798" y="634865"/>
                  </a:cubicBezTo>
                  <a:lnTo>
                    <a:pt x="10356" y="358698"/>
                  </a:lnTo>
                  <a:cubicBezTo>
                    <a:pt x="0" y="341820"/>
                    <a:pt x="0" y="320556"/>
                    <a:pt x="10356" y="303678"/>
                  </a:cubicBezTo>
                  <a:lnTo>
                    <a:pt x="179798" y="27510"/>
                  </a:lnTo>
                  <a:cubicBezTo>
                    <a:pt x="190285" y="10418"/>
                    <a:pt x="208899" y="0"/>
                    <a:pt x="228953" y="0"/>
                  </a:cubicBezTo>
                  <a:lnTo>
                    <a:pt x="917607" y="0"/>
                  </a:lnTo>
                  <a:cubicBezTo>
                    <a:pt x="937661" y="0"/>
                    <a:pt x="956274" y="10418"/>
                    <a:pt x="966761" y="27510"/>
                  </a:cubicBezTo>
                  <a:lnTo>
                    <a:pt x="1136204" y="303678"/>
                  </a:lnTo>
                  <a:cubicBezTo>
                    <a:pt x="1146559" y="320556"/>
                    <a:pt x="1146559" y="341820"/>
                    <a:pt x="1136204" y="358698"/>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8" name="TextBox 8"/>
            <p:cNvSpPr txBox="1"/>
            <p:nvPr/>
          </p:nvSpPr>
          <p:spPr>
            <a:xfrm>
              <a:off x="114300" y="-38100"/>
              <a:ext cx="931006" cy="70047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628616" y="1855128"/>
            <a:ext cx="7630684" cy="6576744"/>
            <a:chOff x="0" y="0"/>
            <a:chExt cx="768523" cy="662376"/>
          </a:xfrm>
        </p:grpSpPr>
        <p:sp>
          <p:nvSpPr>
            <p:cNvPr id="10" name="Freeform 10"/>
            <p:cNvSpPr/>
            <p:nvPr/>
          </p:nvSpPr>
          <p:spPr>
            <a:xfrm>
              <a:off x="9843" y="0"/>
              <a:ext cx="748838" cy="662376"/>
            </a:xfrm>
            <a:custGeom>
              <a:avLst/>
              <a:gdLst/>
              <a:ahLst/>
              <a:cxnLst/>
              <a:rect l="l" t="t" r="r" b="b"/>
              <a:pathLst>
                <a:path w="748838" h="662376">
                  <a:moveTo>
                    <a:pt x="733212" y="372697"/>
                  </a:moveTo>
                  <a:lnTo>
                    <a:pt x="580948" y="620866"/>
                  </a:lnTo>
                  <a:cubicBezTo>
                    <a:pt x="565124" y="646657"/>
                    <a:pt x="537038" y="662376"/>
                    <a:pt x="506780" y="662376"/>
                  </a:cubicBezTo>
                  <a:lnTo>
                    <a:pt x="242057" y="662376"/>
                  </a:lnTo>
                  <a:cubicBezTo>
                    <a:pt x="211799" y="662376"/>
                    <a:pt x="183713" y="646657"/>
                    <a:pt x="167889" y="620866"/>
                  </a:cubicBezTo>
                  <a:lnTo>
                    <a:pt x="15625" y="372697"/>
                  </a:lnTo>
                  <a:cubicBezTo>
                    <a:pt x="0" y="347230"/>
                    <a:pt x="0" y="315146"/>
                    <a:pt x="15625" y="289678"/>
                  </a:cubicBezTo>
                  <a:lnTo>
                    <a:pt x="167889" y="41509"/>
                  </a:lnTo>
                  <a:cubicBezTo>
                    <a:pt x="183713" y="15719"/>
                    <a:pt x="211799" y="0"/>
                    <a:pt x="242057" y="0"/>
                  </a:cubicBezTo>
                  <a:lnTo>
                    <a:pt x="506780" y="0"/>
                  </a:lnTo>
                  <a:cubicBezTo>
                    <a:pt x="537038" y="0"/>
                    <a:pt x="565124" y="15719"/>
                    <a:pt x="580948" y="41509"/>
                  </a:cubicBezTo>
                  <a:lnTo>
                    <a:pt x="733212" y="289678"/>
                  </a:lnTo>
                  <a:cubicBezTo>
                    <a:pt x="748837" y="315146"/>
                    <a:pt x="748837" y="347230"/>
                    <a:pt x="733212" y="372697"/>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1" name="TextBox 11"/>
            <p:cNvSpPr txBox="1"/>
            <p:nvPr/>
          </p:nvSpPr>
          <p:spPr>
            <a:xfrm>
              <a:off x="114300" y="-38100"/>
              <a:ext cx="539923" cy="70047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748154" y="8431872"/>
            <a:ext cx="9391607" cy="4114938"/>
            <a:chOff x="0" y="0"/>
            <a:chExt cx="1594201" cy="698500"/>
          </a:xfrm>
        </p:grpSpPr>
        <p:sp>
          <p:nvSpPr>
            <p:cNvPr id="13" name="Freeform 13"/>
            <p:cNvSpPr/>
            <p:nvPr/>
          </p:nvSpPr>
          <p:spPr>
            <a:xfrm>
              <a:off x="4591" y="0"/>
              <a:ext cx="1585020" cy="698500"/>
            </a:xfrm>
            <a:custGeom>
              <a:avLst/>
              <a:gdLst/>
              <a:ahLst/>
              <a:cxnLst/>
              <a:rect l="l" t="t" r="r" b="b"/>
              <a:pathLst>
                <a:path w="1585020" h="698500">
                  <a:moveTo>
                    <a:pt x="1577588" y="369913"/>
                  </a:moveTo>
                  <a:lnTo>
                    <a:pt x="1398432" y="677837"/>
                  </a:lnTo>
                  <a:cubicBezTo>
                    <a:pt x="1390989" y="690630"/>
                    <a:pt x="1377304" y="698500"/>
                    <a:pt x="1362504" y="698500"/>
                  </a:cubicBezTo>
                  <a:lnTo>
                    <a:pt x="222515" y="698500"/>
                  </a:lnTo>
                  <a:cubicBezTo>
                    <a:pt x="207714" y="698500"/>
                    <a:pt x="194030" y="690630"/>
                    <a:pt x="186587" y="677837"/>
                  </a:cubicBezTo>
                  <a:lnTo>
                    <a:pt x="7431" y="369913"/>
                  </a:lnTo>
                  <a:cubicBezTo>
                    <a:pt x="0" y="357140"/>
                    <a:pt x="0" y="341360"/>
                    <a:pt x="7431" y="328587"/>
                  </a:cubicBezTo>
                  <a:lnTo>
                    <a:pt x="186587" y="20663"/>
                  </a:lnTo>
                  <a:cubicBezTo>
                    <a:pt x="194030" y="7870"/>
                    <a:pt x="207714" y="0"/>
                    <a:pt x="222515" y="0"/>
                  </a:cubicBezTo>
                  <a:lnTo>
                    <a:pt x="1362504" y="0"/>
                  </a:lnTo>
                  <a:cubicBezTo>
                    <a:pt x="1377304" y="0"/>
                    <a:pt x="1390989" y="7870"/>
                    <a:pt x="1398432" y="20663"/>
                  </a:cubicBezTo>
                  <a:lnTo>
                    <a:pt x="1577588" y="328587"/>
                  </a:lnTo>
                  <a:cubicBezTo>
                    <a:pt x="1585019" y="341360"/>
                    <a:pt x="1585019" y="357140"/>
                    <a:pt x="1577588" y="369913"/>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14" name="TextBox 14"/>
            <p:cNvSpPr txBox="1"/>
            <p:nvPr/>
          </p:nvSpPr>
          <p:spPr>
            <a:xfrm>
              <a:off x="114300" y="-38100"/>
              <a:ext cx="1365601"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709766" y="4726504"/>
            <a:ext cx="7856140" cy="5149818"/>
            <a:chOff x="0" y="0"/>
            <a:chExt cx="1979488" cy="1297584"/>
          </a:xfrm>
        </p:grpSpPr>
        <p:sp>
          <p:nvSpPr>
            <p:cNvPr id="16" name="Freeform 16"/>
            <p:cNvSpPr/>
            <p:nvPr/>
          </p:nvSpPr>
          <p:spPr>
            <a:xfrm>
              <a:off x="0" y="0"/>
              <a:ext cx="1979488" cy="1297584"/>
            </a:xfrm>
            <a:custGeom>
              <a:avLst/>
              <a:gdLst/>
              <a:ahLst/>
              <a:cxnLst/>
              <a:rect l="l" t="t" r="r" b="b"/>
              <a:pathLst>
                <a:path w="1979488" h="1297584">
                  <a:moveTo>
                    <a:pt x="35477" y="0"/>
                  </a:moveTo>
                  <a:lnTo>
                    <a:pt x="1944011" y="0"/>
                  </a:lnTo>
                  <a:cubicBezTo>
                    <a:pt x="1953420" y="0"/>
                    <a:pt x="1962444" y="3738"/>
                    <a:pt x="1969097" y="10391"/>
                  </a:cubicBezTo>
                  <a:cubicBezTo>
                    <a:pt x="1975750" y="17044"/>
                    <a:pt x="1979488" y="26068"/>
                    <a:pt x="1979488" y="35477"/>
                  </a:cubicBezTo>
                  <a:lnTo>
                    <a:pt x="1979488" y="1262107"/>
                  </a:lnTo>
                  <a:cubicBezTo>
                    <a:pt x="1979488" y="1281701"/>
                    <a:pt x="1963604" y="1297584"/>
                    <a:pt x="1944011" y="1297584"/>
                  </a:cubicBezTo>
                  <a:lnTo>
                    <a:pt x="35477" y="1297584"/>
                  </a:lnTo>
                  <a:cubicBezTo>
                    <a:pt x="26068" y="1297584"/>
                    <a:pt x="17044" y="1293846"/>
                    <a:pt x="10391" y="1287193"/>
                  </a:cubicBezTo>
                  <a:cubicBezTo>
                    <a:pt x="3738" y="1280540"/>
                    <a:pt x="0" y="1271516"/>
                    <a:pt x="0" y="1262107"/>
                  </a:cubicBezTo>
                  <a:lnTo>
                    <a:pt x="0" y="35477"/>
                  </a:lnTo>
                  <a:cubicBezTo>
                    <a:pt x="0" y="26068"/>
                    <a:pt x="3738" y="17044"/>
                    <a:pt x="10391" y="10391"/>
                  </a:cubicBezTo>
                  <a:cubicBezTo>
                    <a:pt x="17044" y="3738"/>
                    <a:pt x="26068" y="0"/>
                    <a:pt x="35477" y="0"/>
                  </a:cubicBezTo>
                  <a:close/>
                </a:path>
              </a:pathLst>
            </a:custGeom>
            <a:solidFill>
              <a:srgbClr val="FFFFFF"/>
            </a:solidFill>
            <a:ln w="85725" cap="rnd">
              <a:gradFill>
                <a:gsLst>
                  <a:gs pos="0">
                    <a:srgbClr val="5CE1E6">
                      <a:alpha val="100000"/>
                    </a:srgbClr>
                  </a:gs>
                  <a:gs pos="100000">
                    <a:srgbClr val="8C52FF">
                      <a:alpha val="100000"/>
                    </a:srgbClr>
                  </a:gs>
                </a:gsLst>
                <a:lin ang="0"/>
              </a:gradFill>
              <a:prstDash val="solid"/>
              <a:round/>
            </a:ln>
          </p:spPr>
          <p:txBody>
            <a:bodyPr/>
            <a:lstStyle/>
            <a:p>
              <a:endParaRPr lang="tr-TR"/>
            </a:p>
          </p:txBody>
        </p:sp>
        <p:sp>
          <p:nvSpPr>
            <p:cNvPr id="17" name="TextBox 17"/>
            <p:cNvSpPr txBox="1"/>
            <p:nvPr/>
          </p:nvSpPr>
          <p:spPr>
            <a:xfrm>
              <a:off x="0" y="-85725"/>
              <a:ext cx="1979488" cy="1383309"/>
            </a:xfrm>
            <a:prstGeom prst="rect">
              <a:avLst/>
            </a:prstGeom>
          </p:spPr>
          <p:txBody>
            <a:bodyPr lIns="50800" tIns="50800" rIns="50800" bIns="50800" rtlCol="0" anchor="ctr"/>
            <a:lstStyle/>
            <a:p>
              <a:pPr algn="ctr">
                <a:lnSpc>
                  <a:spcPts val="4059"/>
                </a:lnSpc>
              </a:pPr>
              <a:r>
                <a:rPr lang="en-US" sz="2899">
                  <a:solidFill>
                    <a:srgbClr val="000000"/>
                  </a:solidFill>
                  <a:latin typeface="Telegraf"/>
                  <a:ea typeface="Telegraf"/>
                  <a:cs typeface="Telegraf"/>
                  <a:sym typeface="Telegraf"/>
                </a:rPr>
                <a:t>Splunk Çözümleri</a:t>
              </a:r>
            </a:p>
            <a:p>
              <a:pPr marL="626104" lvl="1" indent="-313052" algn="ctr">
                <a:lnSpc>
                  <a:spcPts val="4059"/>
                </a:lnSpc>
                <a:buFont typeface="Arial"/>
                <a:buChar char="•"/>
              </a:pPr>
              <a:r>
                <a:rPr lang="en-US" sz="2899">
                  <a:solidFill>
                    <a:srgbClr val="000000"/>
                  </a:solidFill>
                  <a:latin typeface="Telegraf"/>
                  <a:ea typeface="Telegraf"/>
                  <a:cs typeface="Telegraf"/>
                  <a:sym typeface="Telegraf"/>
                </a:rPr>
                <a:t>Splunk Enterprise: Büyük ölçekli veri analizi ve izleme.</a:t>
              </a:r>
            </a:p>
            <a:p>
              <a:pPr marL="626104" lvl="1" indent="-313052" algn="ctr">
                <a:lnSpc>
                  <a:spcPts val="4059"/>
                </a:lnSpc>
                <a:buFont typeface="Arial"/>
                <a:buChar char="•"/>
              </a:pPr>
              <a:r>
                <a:rPr lang="en-US" sz="2899">
                  <a:solidFill>
                    <a:srgbClr val="000000"/>
                  </a:solidFill>
                  <a:latin typeface="Telegraf"/>
                  <a:ea typeface="Telegraf"/>
                  <a:cs typeface="Telegraf"/>
                  <a:sym typeface="Telegraf"/>
                </a:rPr>
                <a:t>Splunk Cloud: Bulut tabanlı veri analitiği.</a:t>
              </a:r>
            </a:p>
            <a:p>
              <a:pPr marL="626104" lvl="1" indent="-313052" algn="ctr">
                <a:lnSpc>
                  <a:spcPts val="4059"/>
                </a:lnSpc>
                <a:buFont typeface="Arial"/>
                <a:buChar char="•"/>
              </a:pPr>
              <a:r>
                <a:rPr lang="en-US" sz="2899">
                  <a:solidFill>
                    <a:srgbClr val="000000"/>
                  </a:solidFill>
                  <a:latin typeface="Telegraf"/>
                  <a:ea typeface="Telegraf"/>
                  <a:cs typeface="Telegraf"/>
                  <a:sym typeface="Telegraf"/>
                </a:rPr>
                <a:t>Splunk IT Service Intelligence (ITSI): BT hizmetlerini izleme ve optimizasyon.</a:t>
              </a:r>
            </a:p>
            <a:p>
              <a:pPr marL="626104" lvl="1" indent="-313052" algn="ctr">
                <a:lnSpc>
                  <a:spcPts val="4059"/>
                </a:lnSpc>
                <a:buFont typeface="Arial"/>
                <a:buChar char="•"/>
              </a:pPr>
              <a:r>
                <a:rPr lang="en-US" sz="2899">
                  <a:solidFill>
                    <a:srgbClr val="000000"/>
                  </a:solidFill>
                  <a:latin typeface="Telegraf"/>
                  <a:ea typeface="Telegraf"/>
                  <a:cs typeface="Telegraf"/>
                  <a:sym typeface="Telegraf"/>
                </a:rPr>
                <a:t>Splunk Phantom: Güvenlik otomasyonu ve olay müdahale.</a:t>
              </a:r>
            </a:p>
            <a:p>
              <a:pPr algn="ctr">
                <a:lnSpc>
                  <a:spcPts val="2659"/>
                </a:lnSpc>
              </a:pPr>
              <a:endParaRPr lang="en-US" sz="2899">
                <a:solidFill>
                  <a:srgbClr val="000000"/>
                </a:solidFill>
                <a:latin typeface="Telegraf"/>
                <a:ea typeface="Telegraf"/>
                <a:cs typeface="Telegraf"/>
                <a:sym typeface="Telegraf"/>
              </a:endParaRPr>
            </a:p>
          </p:txBody>
        </p:sp>
      </p:grpSp>
      <p:sp>
        <p:nvSpPr>
          <p:cNvPr id="18" name="Freeform 18"/>
          <p:cNvSpPr/>
          <p:nvPr/>
        </p:nvSpPr>
        <p:spPr>
          <a:xfrm>
            <a:off x="11434260" y="3059400"/>
            <a:ext cx="3713775" cy="3500679"/>
          </a:xfrm>
          <a:custGeom>
            <a:avLst/>
            <a:gdLst/>
            <a:ahLst/>
            <a:cxnLst/>
            <a:rect l="l" t="t" r="r" b="b"/>
            <a:pathLst>
              <a:path w="3713775" h="3500679">
                <a:moveTo>
                  <a:pt x="0" y="0"/>
                </a:moveTo>
                <a:lnTo>
                  <a:pt x="3713776" y="0"/>
                </a:lnTo>
                <a:lnTo>
                  <a:pt x="3713776" y="3500679"/>
                </a:lnTo>
                <a:lnTo>
                  <a:pt x="0" y="3500679"/>
                </a:lnTo>
                <a:lnTo>
                  <a:pt x="0" y="0"/>
                </a:lnTo>
                <a:close/>
              </a:path>
            </a:pathLst>
          </a:custGeom>
          <a:blipFill>
            <a:blip r:embed="rId4"/>
            <a:stretch>
              <a:fillRect t="-6087"/>
            </a:stretch>
          </a:blipFill>
        </p:spPr>
        <p:txBody>
          <a:bodyPr/>
          <a:lstStyle/>
          <a:p>
            <a:endParaRPr lang="tr-TR"/>
          </a:p>
        </p:txBody>
      </p:sp>
      <p:sp>
        <p:nvSpPr>
          <p:cNvPr id="19" name="Freeform 19"/>
          <p:cNvSpPr/>
          <p:nvPr/>
        </p:nvSpPr>
        <p:spPr>
          <a:xfrm>
            <a:off x="1840437" y="-742355"/>
            <a:ext cx="5313536" cy="2479650"/>
          </a:xfrm>
          <a:custGeom>
            <a:avLst/>
            <a:gdLst/>
            <a:ahLst/>
            <a:cxnLst/>
            <a:rect l="l" t="t" r="r" b="b"/>
            <a:pathLst>
              <a:path w="5313536" h="2479650">
                <a:moveTo>
                  <a:pt x="0" y="0"/>
                </a:moveTo>
                <a:lnTo>
                  <a:pt x="5313536" y="0"/>
                </a:lnTo>
                <a:lnTo>
                  <a:pt x="5313536" y="2479650"/>
                </a:lnTo>
                <a:lnTo>
                  <a:pt x="0" y="2479650"/>
                </a:lnTo>
                <a:lnTo>
                  <a:pt x="0" y="0"/>
                </a:lnTo>
                <a:close/>
              </a:path>
            </a:pathLst>
          </a:custGeom>
          <a:blipFill>
            <a:blip r:embed="rId5"/>
            <a:stretch>
              <a:fillRect/>
            </a:stretch>
          </a:blipFill>
        </p:spPr>
        <p:txBody>
          <a:bodyPr/>
          <a:lstStyle/>
          <a:p>
            <a:endParaRPr lang="tr-TR"/>
          </a:p>
        </p:txBody>
      </p:sp>
      <p:sp>
        <p:nvSpPr>
          <p:cNvPr id="20" name="Freeform 20"/>
          <p:cNvSpPr/>
          <p:nvPr/>
        </p:nvSpPr>
        <p:spPr>
          <a:xfrm>
            <a:off x="10219904" y="7721208"/>
            <a:ext cx="6757560" cy="2155114"/>
          </a:xfrm>
          <a:custGeom>
            <a:avLst/>
            <a:gdLst/>
            <a:ahLst/>
            <a:cxnLst/>
            <a:rect l="l" t="t" r="r" b="b"/>
            <a:pathLst>
              <a:path w="6757560" h="2155114">
                <a:moveTo>
                  <a:pt x="0" y="0"/>
                </a:moveTo>
                <a:lnTo>
                  <a:pt x="6757560" y="0"/>
                </a:lnTo>
                <a:lnTo>
                  <a:pt x="6757560" y="2155114"/>
                </a:lnTo>
                <a:lnTo>
                  <a:pt x="0" y="2155114"/>
                </a:lnTo>
                <a:lnTo>
                  <a:pt x="0" y="0"/>
                </a:lnTo>
                <a:close/>
              </a:path>
            </a:pathLst>
          </a:custGeom>
          <a:blipFill>
            <a:blip r:embed="rId6"/>
            <a:stretch>
              <a:fillRect/>
            </a:stretch>
          </a:blipFill>
        </p:spPr>
        <p:txBody>
          <a:bodyPr/>
          <a:lstStyle/>
          <a:p>
            <a:endParaRPr lang="tr-TR"/>
          </a:p>
        </p:txBody>
      </p:sp>
      <p:sp>
        <p:nvSpPr>
          <p:cNvPr id="21" name="TextBox 21"/>
          <p:cNvSpPr txBox="1"/>
          <p:nvPr/>
        </p:nvSpPr>
        <p:spPr>
          <a:xfrm>
            <a:off x="1028700" y="2089720"/>
            <a:ext cx="9055410" cy="2280269"/>
          </a:xfrm>
          <a:prstGeom prst="rect">
            <a:avLst/>
          </a:prstGeom>
        </p:spPr>
        <p:txBody>
          <a:bodyPr lIns="0" tIns="0" rIns="0" bIns="0" rtlCol="0" anchor="t">
            <a:spAutoFit/>
          </a:bodyPr>
          <a:lstStyle/>
          <a:p>
            <a:pPr algn="l">
              <a:lnSpc>
                <a:spcPts val="3680"/>
              </a:lnSpc>
              <a:spcBef>
                <a:spcPct val="0"/>
              </a:spcBef>
            </a:pPr>
            <a:r>
              <a:rPr lang="en-US" sz="2628">
                <a:solidFill>
                  <a:srgbClr val="000000"/>
                </a:solidFill>
                <a:latin typeface="Telegraf"/>
                <a:ea typeface="Telegraf"/>
                <a:cs typeface="Telegraf"/>
                <a:sym typeface="Telegraf"/>
              </a:rPr>
              <a:t>Splunk, veri analitiği ve sistem izleme için kapsamlı bir araçtır. Güvenlik, operasyonel mükemmellik ve iş zekası gibi alanlarda organizasyonlara değer katar. Hem teknik ekipler hem de iş birimleri için kritik bir araç olarak kabul edilir.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5029" y="434054"/>
            <a:ext cx="11878619" cy="2816580"/>
          </a:xfrm>
          <a:custGeom>
            <a:avLst/>
            <a:gdLst/>
            <a:ahLst/>
            <a:cxnLst/>
            <a:rect l="l" t="t" r="r" b="b"/>
            <a:pathLst>
              <a:path w="11878619" h="2816580">
                <a:moveTo>
                  <a:pt x="0" y="0"/>
                </a:moveTo>
                <a:lnTo>
                  <a:pt x="11878619" y="0"/>
                </a:lnTo>
                <a:lnTo>
                  <a:pt x="11878619" y="2816580"/>
                </a:lnTo>
                <a:lnTo>
                  <a:pt x="0" y="2816580"/>
                </a:lnTo>
                <a:lnTo>
                  <a:pt x="0" y="0"/>
                </a:lnTo>
                <a:close/>
              </a:path>
            </a:pathLst>
          </a:custGeom>
          <a:blipFill>
            <a:blip r:embed="rId2"/>
            <a:stretch>
              <a:fillRect/>
            </a:stretch>
          </a:blipFill>
        </p:spPr>
        <p:txBody>
          <a:bodyPr/>
          <a:lstStyle/>
          <a:p>
            <a:endParaRPr lang="tr-TR"/>
          </a:p>
        </p:txBody>
      </p:sp>
      <p:sp>
        <p:nvSpPr>
          <p:cNvPr id="3" name="Freeform 3"/>
          <p:cNvSpPr/>
          <p:nvPr/>
        </p:nvSpPr>
        <p:spPr>
          <a:xfrm>
            <a:off x="205029" y="4072055"/>
            <a:ext cx="9406127" cy="2375549"/>
          </a:xfrm>
          <a:custGeom>
            <a:avLst/>
            <a:gdLst/>
            <a:ahLst/>
            <a:cxnLst/>
            <a:rect l="l" t="t" r="r" b="b"/>
            <a:pathLst>
              <a:path w="9406127" h="2375549">
                <a:moveTo>
                  <a:pt x="0" y="0"/>
                </a:moveTo>
                <a:lnTo>
                  <a:pt x="9406126" y="0"/>
                </a:lnTo>
                <a:lnTo>
                  <a:pt x="9406126" y="2375549"/>
                </a:lnTo>
                <a:lnTo>
                  <a:pt x="0" y="2375549"/>
                </a:lnTo>
                <a:lnTo>
                  <a:pt x="0" y="0"/>
                </a:lnTo>
                <a:close/>
              </a:path>
            </a:pathLst>
          </a:custGeom>
          <a:blipFill>
            <a:blip r:embed="rId3"/>
            <a:stretch>
              <a:fillRect/>
            </a:stretch>
          </a:blipFill>
        </p:spPr>
        <p:txBody>
          <a:bodyPr/>
          <a:lstStyle/>
          <a:p>
            <a:endParaRPr lang="tr-TR"/>
          </a:p>
        </p:txBody>
      </p:sp>
      <p:sp>
        <p:nvSpPr>
          <p:cNvPr id="4" name="Freeform 4"/>
          <p:cNvSpPr/>
          <p:nvPr/>
        </p:nvSpPr>
        <p:spPr>
          <a:xfrm>
            <a:off x="205029" y="6945477"/>
            <a:ext cx="9222177" cy="2582210"/>
          </a:xfrm>
          <a:custGeom>
            <a:avLst/>
            <a:gdLst/>
            <a:ahLst/>
            <a:cxnLst/>
            <a:rect l="l" t="t" r="r" b="b"/>
            <a:pathLst>
              <a:path w="9222177" h="2582210">
                <a:moveTo>
                  <a:pt x="0" y="0"/>
                </a:moveTo>
                <a:lnTo>
                  <a:pt x="9222177" y="0"/>
                </a:lnTo>
                <a:lnTo>
                  <a:pt x="9222177" y="2582209"/>
                </a:lnTo>
                <a:lnTo>
                  <a:pt x="0" y="2582209"/>
                </a:lnTo>
                <a:lnTo>
                  <a:pt x="0" y="0"/>
                </a:lnTo>
                <a:close/>
              </a:path>
            </a:pathLst>
          </a:custGeom>
          <a:blipFill>
            <a:blip r:embed="rId4"/>
            <a:stretch>
              <a:fillRect/>
            </a:stretch>
          </a:blipFill>
        </p:spPr>
        <p:txBody>
          <a:bodyPr/>
          <a:lstStyle/>
          <a:p>
            <a:endParaRPr lang="tr-TR"/>
          </a:p>
        </p:txBody>
      </p:sp>
      <p:sp>
        <p:nvSpPr>
          <p:cNvPr id="5" name="Freeform 5"/>
          <p:cNvSpPr/>
          <p:nvPr/>
        </p:nvSpPr>
        <p:spPr>
          <a:xfrm>
            <a:off x="205029" y="9738266"/>
            <a:ext cx="11326327" cy="378479"/>
          </a:xfrm>
          <a:custGeom>
            <a:avLst/>
            <a:gdLst/>
            <a:ahLst/>
            <a:cxnLst/>
            <a:rect l="l" t="t" r="r" b="b"/>
            <a:pathLst>
              <a:path w="11326327" h="378479">
                <a:moveTo>
                  <a:pt x="0" y="0"/>
                </a:moveTo>
                <a:lnTo>
                  <a:pt x="11326327" y="0"/>
                </a:lnTo>
                <a:lnTo>
                  <a:pt x="11326327" y="378479"/>
                </a:lnTo>
                <a:lnTo>
                  <a:pt x="0" y="378479"/>
                </a:lnTo>
                <a:lnTo>
                  <a:pt x="0" y="0"/>
                </a:lnTo>
                <a:close/>
              </a:path>
            </a:pathLst>
          </a:custGeom>
          <a:blipFill>
            <a:blip r:embed="rId5"/>
            <a:stretch>
              <a:fillRect/>
            </a:stretch>
          </a:blipFill>
        </p:spPr>
        <p:txBody>
          <a:bodyPr/>
          <a:lstStyle/>
          <a:p>
            <a:endParaRPr lang="tr-TR"/>
          </a:p>
        </p:txBody>
      </p:sp>
      <p:sp>
        <p:nvSpPr>
          <p:cNvPr id="6" name="Freeform 6"/>
          <p:cNvSpPr/>
          <p:nvPr/>
        </p:nvSpPr>
        <p:spPr>
          <a:xfrm>
            <a:off x="10000834" y="3595178"/>
            <a:ext cx="7912673" cy="5129464"/>
          </a:xfrm>
          <a:custGeom>
            <a:avLst/>
            <a:gdLst/>
            <a:ahLst/>
            <a:cxnLst/>
            <a:rect l="l" t="t" r="r" b="b"/>
            <a:pathLst>
              <a:path w="7912673" h="5129464">
                <a:moveTo>
                  <a:pt x="0" y="0"/>
                </a:moveTo>
                <a:lnTo>
                  <a:pt x="7912673" y="0"/>
                </a:lnTo>
                <a:lnTo>
                  <a:pt x="7912673" y="5129464"/>
                </a:lnTo>
                <a:lnTo>
                  <a:pt x="0" y="5129464"/>
                </a:lnTo>
                <a:lnTo>
                  <a:pt x="0" y="0"/>
                </a:lnTo>
                <a:close/>
              </a:path>
            </a:pathLst>
          </a:custGeom>
          <a:blipFill>
            <a:blip r:embed="rId6"/>
            <a:stretch>
              <a:fillRect/>
            </a:stretch>
          </a:blipFill>
        </p:spPr>
        <p:txBody>
          <a:bodyPr/>
          <a:lstStyle/>
          <a:p>
            <a:endParaRPr lang="tr-TR"/>
          </a:p>
        </p:txBody>
      </p:sp>
      <p:sp>
        <p:nvSpPr>
          <p:cNvPr id="7" name="Freeform 7"/>
          <p:cNvSpPr/>
          <p:nvPr/>
        </p:nvSpPr>
        <p:spPr>
          <a:xfrm>
            <a:off x="14636260" y="245808"/>
            <a:ext cx="3004826" cy="3004826"/>
          </a:xfrm>
          <a:custGeom>
            <a:avLst/>
            <a:gdLst/>
            <a:ahLst/>
            <a:cxnLst/>
            <a:rect l="l" t="t" r="r" b="b"/>
            <a:pathLst>
              <a:path w="3004826" h="3004826">
                <a:moveTo>
                  <a:pt x="0" y="0"/>
                </a:moveTo>
                <a:lnTo>
                  <a:pt x="3004826" y="0"/>
                </a:lnTo>
                <a:lnTo>
                  <a:pt x="3004826" y="3004826"/>
                </a:lnTo>
                <a:lnTo>
                  <a:pt x="0" y="3004826"/>
                </a:lnTo>
                <a:lnTo>
                  <a:pt x="0" y="0"/>
                </a:lnTo>
                <a:close/>
              </a:path>
            </a:pathLst>
          </a:custGeom>
          <a:blipFill>
            <a:blip r:embed="rId7"/>
            <a:stretch>
              <a:fillRect/>
            </a:stretch>
          </a:blipFill>
        </p:spPr>
        <p:txBody>
          <a:bodyPr/>
          <a:lstStyle/>
          <a:p>
            <a:endParaRPr lang="tr-T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2518"/>
            <a:ext cx="9356384" cy="4438284"/>
          </a:xfrm>
          <a:custGeom>
            <a:avLst/>
            <a:gdLst/>
            <a:ahLst/>
            <a:cxnLst/>
            <a:rect l="l" t="t" r="r" b="b"/>
            <a:pathLst>
              <a:path w="9356384" h="4438284">
                <a:moveTo>
                  <a:pt x="0" y="0"/>
                </a:moveTo>
                <a:lnTo>
                  <a:pt x="9356384" y="0"/>
                </a:lnTo>
                <a:lnTo>
                  <a:pt x="9356384" y="4438284"/>
                </a:lnTo>
                <a:lnTo>
                  <a:pt x="0" y="4438284"/>
                </a:lnTo>
                <a:lnTo>
                  <a:pt x="0" y="0"/>
                </a:lnTo>
                <a:close/>
              </a:path>
            </a:pathLst>
          </a:custGeom>
          <a:blipFill>
            <a:blip r:embed="rId2"/>
            <a:stretch>
              <a:fillRect/>
            </a:stretch>
          </a:blipFill>
        </p:spPr>
        <p:txBody>
          <a:bodyPr/>
          <a:lstStyle/>
          <a:p>
            <a:endParaRPr lang="tr-TR"/>
          </a:p>
        </p:txBody>
      </p:sp>
      <p:sp>
        <p:nvSpPr>
          <p:cNvPr id="3" name="Freeform 3"/>
          <p:cNvSpPr/>
          <p:nvPr/>
        </p:nvSpPr>
        <p:spPr>
          <a:xfrm>
            <a:off x="9356384" y="1441240"/>
            <a:ext cx="9522215" cy="4176306"/>
          </a:xfrm>
          <a:custGeom>
            <a:avLst/>
            <a:gdLst/>
            <a:ahLst/>
            <a:cxnLst/>
            <a:rect l="l" t="t" r="r" b="b"/>
            <a:pathLst>
              <a:path w="9522215" h="4176306">
                <a:moveTo>
                  <a:pt x="0" y="0"/>
                </a:moveTo>
                <a:lnTo>
                  <a:pt x="9522214" y="0"/>
                </a:lnTo>
                <a:lnTo>
                  <a:pt x="9522214" y="4176307"/>
                </a:lnTo>
                <a:lnTo>
                  <a:pt x="0" y="4176307"/>
                </a:lnTo>
                <a:lnTo>
                  <a:pt x="0" y="0"/>
                </a:lnTo>
                <a:close/>
              </a:path>
            </a:pathLst>
          </a:custGeom>
          <a:blipFill>
            <a:blip r:embed="rId3"/>
            <a:stretch>
              <a:fillRect/>
            </a:stretch>
          </a:blipFill>
        </p:spPr>
        <p:txBody>
          <a:bodyPr/>
          <a:lstStyle/>
          <a:p>
            <a:endParaRPr lang="tr-TR"/>
          </a:p>
        </p:txBody>
      </p:sp>
      <p:sp>
        <p:nvSpPr>
          <p:cNvPr id="4" name="Freeform 4"/>
          <p:cNvSpPr/>
          <p:nvPr/>
        </p:nvSpPr>
        <p:spPr>
          <a:xfrm>
            <a:off x="9356384" y="5617547"/>
            <a:ext cx="8828096" cy="4849476"/>
          </a:xfrm>
          <a:custGeom>
            <a:avLst/>
            <a:gdLst/>
            <a:ahLst/>
            <a:cxnLst/>
            <a:rect l="l" t="t" r="r" b="b"/>
            <a:pathLst>
              <a:path w="8828096" h="4849476">
                <a:moveTo>
                  <a:pt x="0" y="0"/>
                </a:moveTo>
                <a:lnTo>
                  <a:pt x="8828095" y="0"/>
                </a:lnTo>
                <a:lnTo>
                  <a:pt x="8828095" y="4849476"/>
                </a:lnTo>
                <a:lnTo>
                  <a:pt x="0" y="4849476"/>
                </a:lnTo>
                <a:lnTo>
                  <a:pt x="0" y="0"/>
                </a:lnTo>
                <a:close/>
              </a:path>
            </a:pathLst>
          </a:custGeom>
          <a:blipFill>
            <a:blip r:embed="rId4"/>
            <a:stretch>
              <a:fillRect/>
            </a:stretch>
          </a:blipFill>
        </p:spPr>
        <p:txBody>
          <a:bodyPr/>
          <a:lstStyle/>
          <a:p>
            <a:endParaRPr lang="tr-TR"/>
          </a:p>
        </p:txBody>
      </p:sp>
      <p:sp>
        <p:nvSpPr>
          <p:cNvPr id="5" name="Freeform 5"/>
          <p:cNvSpPr/>
          <p:nvPr/>
        </p:nvSpPr>
        <p:spPr>
          <a:xfrm>
            <a:off x="-268867" y="5797569"/>
            <a:ext cx="9894117" cy="4489431"/>
          </a:xfrm>
          <a:custGeom>
            <a:avLst/>
            <a:gdLst/>
            <a:ahLst/>
            <a:cxnLst/>
            <a:rect l="l" t="t" r="r" b="b"/>
            <a:pathLst>
              <a:path w="9894117" h="4489431">
                <a:moveTo>
                  <a:pt x="0" y="0"/>
                </a:moveTo>
                <a:lnTo>
                  <a:pt x="9894117" y="0"/>
                </a:lnTo>
                <a:lnTo>
                  <a:pt x="9894117" y="4489431"/>
                </a:lnTo>
                <a:lnTo>
                  <a:pt x="0" y="4489431"/>
                </a:lnTo>
                <a:lnTo>
                  <a:pt x="0" y="0"/>
                </a:lnTo>
                <a:close/>
              </a:path>
            </a:pathLst>
          </a:custGeom>
          <a:blipFill>
            <a:blip r:embed="rId5"/>
            <a:stretch>
              <a:fillRect/>
            </a:stretch>
          </a:blipFill>
        </p:spPr>
        <p:txBody>
          <a:bodyPr/>
          <a:lstStyle/>
          <a:p>
            <a:endParaRPr lang="tr-TR"/>
          </a:p>
        </p:txBody>
      </p:sp>
      <p:sp>
        <p:nvSpPr>
          <p:cNvPr id="6" name="Freeform 6"/>
          <p:cNvSpPr/>
          <p:nvPr/>
        </p:nvSpPr>
        <p:spPr>
          <a:xfrm>
            <a:off x="10157536" y="432104"/>
            <a:ext cx="7548542" cy="738815"/>
          </a:xfrm>
          <a:custGeom>
            <a:avLst/>
            <a:gdLst/>
            <a:ahLst/>
            <a:cxnLst/>
            <a:rect l="l" t="t" r="r" b="b"/>
            <a:pathLst>
              <a:path w="7548542" h="738815">
                <a:moveTo>
                  <a:pt x="0" y="0"/>
                </a:moveTo>
                <a:lnTo>
                  <a:pt x="7548543" y="0"/>
                </a:lnTo>
                <a:lnTo>
                  <a:pt x="7548543" y="738815"/>
                </a:lnTo>
                <a:lnTo>
                  <a:pt x="0" y="738815"/>
                </a:lnTo>
                <a:lnTo>
                  <a:pt x="0" y="0"/>
                </a:lnTo>
                <a:close/>
              </a:path>
            </a:pathLst>
          </a:custGeom>
          <a:blipFill>
            <a:blip r:embed="rId6"/>
            <a:stretch>
              <a:fillRect r="-2629"/>
            </a:stretch>
          </a:blipFill>
        </p:spPr>
        <p:txBody>
          <a:bodyPr/>
          <a:lstStyle/>
          <a:p>
            <a:endParaRPr lang="tr-T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3334" y="0"/>
            <a:ext cx="7380001" cy="3460132"/>
          </a:xfrm>
          <a:custGeom>
            <a:avLst/>
            <a:gdLst/>
            <a:ahLst/>
            <a:cxnLst/>
            <a:rect l="l" t="t" r="r" b="b"/>
            <a:pathLst>
              <a:path w="7380001" h="3460132">
                <a:moveTo>
                  <a:pt x="0" y="0"/>
                </a:moveTo>
                <a:lnTo>
                  <a:pt x="7380001" y="0"/>
                </a:lnTo>
                <a:lnTo>
                  <a:pt x="7380001" y="3460132"/>
                </a:lnTo>
                <a:lnTo>
                  <a:pt x="0" y="3460132"/>
                </a:lnTo>
                <a:lnTo>
                  <a:pt x="0" y="0"/>
                </a:lnTo>
                <a:close/>
              </a:path>
            </a:pathLst>
          </a:custGeom>
          <a:blipFill>
            <a:blip r:embed="rId2"/>
            <a:stretch>
              <a:fillRect/>
            </a:stretch>
          </a:blipFill>
        </p:spPr>
        <p:txBody>
          <a:bodyPr/>
          <a:lstStyle/>
          <a:p>
            <a:endParaRPr lang="tr-TR"/>
          </a:p>
        </p:txBody>
      </p:sp>
      <p:sp>
        <p:nvSpPr>
          <p:cNvPr id="3" name="Freeform 3"/>
          <p:cNvSpPr/>
          <p:nvPr/>
        </p:nvSpPr>
        <p:spPr>
          <a:xfrm>
            <a:off x="8318066" y="0"/>
            <a:ext cx="8148052" cy="3460132"/>
          </a:xfrm>
          <a:custGeom>
            <a:avLst/>
            <a:gdLst/>
            <a:ahLst/>
            <a:cxnLst/>
            <a:rect l="l" t="t" r="r" b="b"/>
            <a:pathLst>
              <a:path w="8148052" h="3460132">
                <a:moveTo>
                  <a:pt x="0" y="0"/>
                </a:moveTo>
                <a:lnTo>
                  <a:pt x="8148052" y="0"/>
                </a:lnTo>
                <a:lnTo>
                  <a:pt x="8148052" y="3460132"/>
                </a:lnTo>
                <a:lnTo>
                  <a:pt x="0" y="3460132"/>
                </a:lnTo>
                <a:lnTo>
                  <a:pt x="0" y="0"/>
                </a:lnTo>
                <a:close/>
              </a:path>
            </a:pathLst>
          </a:custGeom>
          <a:blipFill>
            <a:blip r:embed="rId3"/>
            <a:stretch>
              <a:fillRect/>
            </a:stretch>
          </a:blipFill>
        </p:spPr>
        <p:txBody>
          <a:bodyPr/>
          <a:lstStyle/>
          <a:p>
            <a:endParaRPr lang="tr-TR"/>
          </a:p>
        </p:txBody>
      </p:sp>
      <p:sp>
        <p:nvSpPr>
          <p:cNvPr id="4" name="Freeform 4"/>
          <p:cNvSpPr/>
          <p:nvPr/>
        </p:nvSpPr>
        <p:spPr>
          <a:xfrm>
            <a:off x="787174" y="3460132"/>
            <a:ext cx="16215392" cy="6952455"/>
          </a:xfrm>
          <a:custGeom>
            <a:avLst/>
            <a:gdLst/>
            <a:ahLst/>
            <a:cxnLst/>
            <a:rect l="l" t="t" r="r" b="b"/>
            <a:pathLst>
              <a:path w="16215392" h="6952455">
                <a:moveTo>
                  <a:pt x="0" y="0"/>
                </a:moveTo>
                <a:lnTo>
                  <a:pt x="16215392" y="0"/>
                </a:lnTo>
                <a:lnTo>
                  <a:pt x="16215392" y="6952454"/>
                </a:lnTo>
                <a:lnTo>
                  <a:pt x="0" y="6952454"/>
                </a:lnTo>
                <a:lnTo>
                  <a:pt x="0" y="0"/>
                </a:lnTo>
                <a:close/>
              </a:path>
            </a:pathLst>
          </a:custGeom>
          <a:blipFill>
            <a:blip r:embed="rId4"/>
            <a:stretch>
              <a:fillRect/>
            </a:stretch>
          </a:blipFill>
        </p:spPr>
        <p:txBody>
          <a:bodyPr/>
          <a:lstStyle/>
          <a:p>
            <a:endParaRPr lang="tr-T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810976">
            <a:off x="-2064256" y="-3887041"/>
            <a:ext cx="9026634" cy="15170825"/>
            <a:chOff x="0" y="0"/>
            <a:chExt cx="2377385" cy="3995608"/>
          </a:xfrm>
        </p:grpSpPr>
        <p:sp>
          <p:nvSpPr>
            <p:cNvPr id="3" name="Freeform 3"/>
            <p:cNvSpPr/>
            <p:nvPr/>
          </p:nvSpPr>
          <p:spPr>
            <a:xfrm>
              <a:off x="0" y="0"/>
              <a:ext cx="2377385" cy="3995608"/>
            </a:xfrm>
            <a:custGeom>
              <a:avLst/>
              <a:gdLst/>
              <a:ahLst/>
              <a:cxnLst/>
              <a:rect l="l" t="t" r="r" b="b"/>
              <a:pathLst>
                <a:path w="2377385" h="3995608">
                  <a:moveTo>
                    <a:pt x="0" y="0"/>
                  </a:moveTo>
                  <a:lnTo>
                    <a:pt x="2377385" y="0"/>
                  </a:lnTo>
                  <a:lnTo>
                    <a:pt x="2377385" y="3995608"/>
                  </a:lnTo>
                  <a:lnTo>
                    <a:pt x="0" y="3995608"/>
                  </a:ln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4" name="TextBox 4"/>
            <p:cNvSpPr txBox="1"/>
            <p:nvPr/>
          </p:nvSpPr>
          <p:spPr>
            <a:xfrm>
              <a:off x="0" y="-38100"/>
              <a:ext cx="2377385" cy="403370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1542995" y="5137302"/>
            <a:ext cx="8228260" cy="8241997"/>
          </a:xfrm>
          <a:custGeom>
            <a:avLst/>
            <a:gdLst/>
            <a:ahLst/>
            <a:cxnLst/>
            <a:rect l="l" t="t" r="r" b="b"/>
            <a:pathLst>
              <a:path w="8228260" h="8241997">
                <a:moveTo>
                  <a:pt x="8228260" y="0"/>
                </a:moveTo>
                <a:lnTo>
                  <a:pt x="0" y="0"/>
                </a:lnTo>
                <a:lnTo>
                  <a:pt x="0" y="8241996"/>
                </a:lnTo>
                <a:lnTo>
                  <a:pt x="8228260" y="8241996"/>
                </a:lnTo>
                <a:lnTo>
                  <a:pt x="822826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AutoShape 6"/>
          <p:cNvSpPr/>
          <p:nvPr/>
        </p:nvSpPr>
        <p:spPr>
          <a:xfrm>
            <a:off x="11193444" y="5970501"/>
            <a:ext cx="6065856" cy="0"/>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none" w="sm" len="sm"/>
          </a:ln>
        </p:spPr>
        <p:txBody>
          <a:bodyPr/>
          <a:lstStyle/>
          <a:p>
            <a:endParaRPr lang="tr-TR"/>
          </a:p>
        </p:txBody>
      </p:sp>
      <p:grpSp>
        <p:nvGrpSpPr>
          <p:cNvPr id="7" name="Group 7"/>
          <p:cNvGrpSpPr/>
          <p:nvPr/>
        </p:nvGrpSpPr>
        <p:grpSpPr>
          <a:xfrm>
            <a:off x="8852275" y="9559253"/>
            <a:ext cx="11520985" cy="1281162"/>
            <a:chOff x="0" y="0"/>
            <a:chExt cx="3034334" cy="337425"/>
          </a:xfrm>
        </p:grpSpPr>
        <p:sp>
          <p:nvSpPr>
            <p:cNvPr id="8" name="Freeform 8"/>
            <p:cNvSpPr/>
            <p:nvPr/>
          </p:nvSpPr>
          <p:spPr>
            <a:xfrm>
              <a:off x="9590" y="0"/>
              <a:ext cx="3015153" cy="337425"/>
            </a:xfrm>
            <a:custGeom>
              <a:avLst/>
              <a:gdLst/>
              <a:ahLst/>
              <a:cxnLst/>
              <a:rect l="l" t="t" r="r" b="b"/>
              <a:pathLst>
                <a:path w="3015153" h="337425">
                  <a:moveTo>
                    <a:pt x="217129" y="0"/>
                  </a:moveTo>
                  <a:lnTo>
                    <a:pt x="3001224" y="0"/>
                  </a:lnTo>
                  <a:cubicBezTo>
                    <a:pt x="3006016" y="0"/>
                    <a:pt x="3010438" y="2580"/>
                    <a:pt x="3012795" y="6752"/>
                  </a:cubicBezTo>
                  <a:cubicBezTo>
                    <a:pt x="3015153" y="10924"/>
                    <a:pt x="3015083" y="16043"/>
                    <a:pt x="3012610" y="20148"/>
                  </a:cubicBezTo>
                  <a:lnTo>
                    <a:pt x="2833677" y="317277"/>
                  </a:lnTo>
                  <a:cubicBezTo>
                    <a:pt x="2826148" y="329780"/>
                    <a:pt x="2812619" y="337425"/>
                    <a:pt x="2798024" y="337425"/>
                  </a:cubicBezTo>
                  <a:lnTo>
                    <a:pt x="13929" y="337425"/>
                  </a:lnTo>
                  <a:cubicBezTo>
                    <a:pt x="9137" y="337425"/>
                    <a:pt x="4716" y="334846"/>
                    <a:pt x="2358" y="330673"/>
                  </a:cubicBezTo>
                  <a:cubicBezTo>
                    <a:pt x="0" y="326501"/>
                    <a:pt x="71" y="321383"/>
                    <a:pt x="2543" y="317277"/>
                  </a:cubicBezTo>
                  <a:lnTo>
                    <a:pt x="181477" y="20148"/>
                  </a:lnTo>
                  <a:cubicBezTo>
                    <a:pt x="189006" y="7645"/>
                    <a:pt x="202534" y="0"/>
                    <a:pt x="217129" y="0"/>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9" name="TextBox 9"/>
            <p:cNvSpPr txBox="1"/>
            <p:nvPr/>
          </p:nvSpPr>
          <p:spPr>
            <a:xfrm>
              <a:off x="101600" y="-38100"/>
              <a:ext cx="2831134" cy="3755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81224" y="-1180588"/>
            <a:ext cx="4590041" cy="3944567"/>
            <a:chOff x="0" y="0"/>
            <a:chExt cx="812800" cy="698500"/>
          </a:xfrm>
        </p:grpSpPr>
        <p:sp>
          <p:nvSpPr>
            <p:cNvPr id="11" name="Freeform 11"/>
            <p:cNvSpPr/>
            <p:nvPr/>
          </p:nvSpPr>
          <p:spPr>
            <a:xfrm>
              <a:off x="9393" y="0"/>
              <a:ext cx="794015" cy="698500"/>
            </a:xfrm>
            <a:custGeom>
              <a:avLst/>
              <a:gdLst/>
              <a:ahLst/>
              <a:cxnLst/>
              <a:rect l="l" t="t" r="r" b="b"/>
              <a:pathLst>
                <a:path w="794015" h="698500">
                  <a:moveTo>
                    <a:pt x="778809" y="391528"/>
                  </a:moveTo>
                  <a:lnTo>
                    <a:pt x="624805" y="656222"/>
                  </a:lnTo>
                  <a:cubicBezTo>
                    <a:pt x="609576" y="682397"/>
                    <a:pt x="581577" y="698500"/>
                    <a:pt x="551293" y="698500"/>
                  </a:cubicBezTo>
                  <a:lnTo>
                    <a:pt x="242721" y="698500"/>
                  </a:lnTo>
                  <a:cubicBezTo>
                    <a:pt x="212437" y="698500"/>
                    <a:pt x="184438" y="682397"/>
                    <a:pt x="169209" y="656222"/>
                  </a:cubicBezTo>
                  <a:lnTo>
                    <a:pt x="15205" y="391528"/>
                  </a:lnTo>
                  <a:cubicBezTo>
                    <a:pt x="0" y="365394"/>
                    <a:pt x="0" y="333106"/>
                    <a:pt x="15205" y="306972"/>
                  </a:cubicBezTo>
                  <a:lnTo>
                    <a:pt x="169209" y="42278"/>
                  </a:lnTo>
                  <a:cubicBezTo>
                    <a:pt x="184438" y="16103"/>
                    <a:pt x="212437" y="0"/>
                    <a:pt x="242721" y="0"/>
                  </a:cubicBezTo>
                  <a:lnTo>
                    <a:pt x="551293" y="0"/>
                  </a:lnTo>
                  <a:cubicBezTo>
                    <a:pt x="581577" y="0"/>
                    <a:pt x="609576" y="16103"/>
                    <a:pt x="624805" y="42278"/>
                  </a:cubicBezTo>
                  <a:lnTo>
                    <a:pt x="778809" y="306972"/>
                  </a:lnTo>
                  <a:cubicBezTo>
                    <a:pt x="794014" y="333106"/>
                    <a:pt x="794014" y="365394"/>
                    <a:pt x="778809" y="391528"/>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83467" y="8579949"/>
            <a:ext cx="4590041" cy="3944567"/>
            <a:chOff x="0" y="0"/>
            <a:chExt cx="812800" cy="698500"/>
          </a:xfrm>
        </p:grpSpPr>
        <p:sp>
          <p:nvSpPr>
            <p:cNvPr id="14" name="Freeform 14"/>
            <p:cNvSpPr/>
            <p:nvPr/>
          </p:nvSpPr>
          <p:spPr>
            <a:xfrm>
              <a:off x="9393" y="0"/>
              <a:ext cx="794015" cy="698500"/>
            </a:xfrm>
            <a:custGeom>
              <a:avLst/>
              <a:gdLst/>
              <a:ahLst/>
              <a:cxnLst/>
              <a:rect l="l" t="t" r="r" b="b"/>
              <a:pathLst>
                <a:path w="794015" h="698500">
                  <a:moveTo>
                    <a:pt x="778809" y="391528"/>
                  </a:moveTo>
                  <a:lnTo>
                    <a:pt x="624805" y="656222"/>
                  </a:lnTo>
                  <a:cubicBezTo>
                    <a:pt x="609576" y="682397"/>
                    <a:pt x="581577" y="698500"/>
                    <a:pt x="551293" y="698500"/>
                  </a:cubicBezTo>
                  <a:lnTo>
                    <a:pt x="242721" y="698500"/>
                  </a:lnTo>
                  <a:cubicBezTo>
                    <a:pt x="212437" y="698500"/>
                    <a:pt x="184438" y="682397"/>
                    <a:pt x="169209" y="656222"/>
                  </a:cubicBezTo>
                  <a:lnTo>
                    <a:pt x="15205" y="391528"/>
                  </a:lnTo>
                  <a:cubicBezTo>
                    <a:pt x="0" y="365394"/>
                    <a:pt x="0" y="333106"/>
                    <a:pt x="15205" y="306972"/>
                  </a:cubicBezTo>
                  <a:lnTo>
                    <a:pt x="169209" y="42278"/>
                  </a:lnTo>
                  <a:cubicBezTo>
                    <a:pt x="184438" y="16103"/>
                    <a:pt x="212437" y="0"/>
                    <a:pt x="242721" y="0"/>
                  </a:cubicBezTo>
                  <a:lnTo>
                    <a:pt x="551293" y="0"/>
                  </a:lnTo>
                  <a:cubicBezTo>
                    <a:pt x="581577" y="0"/>
                    <a:pt x="609576" y="16103"/>
                    <a:pt x="624805" y="42278"/>
                  </a:cubicBezTo>
                  <a:lnTo>
                    <a:pt x="778809" y="306972"/>
                  </a:lnTo>
                  <a:cubicBezTo>
                    <a:pt x="794014" y="333106"/>
                    <a:pt x="794014" y="365394"/>
                    <a:pt x="778809" y="391528"/>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881449" y="1246176"/>
            <a:ext cx="927369" cy="423112"/>
          </a:xfrm>
          <a:custGeom>
            <a:avLst/>
            <a:gdLst/>
            <a:ahLst/>
            <a:cxnLst/>
            <a:rect l="l" t="t" r="r" b="b"/>
            <a:pathLst>
              <a:path w="927369" h="423112">
                <a:moveTo>
                  <a:pt x="0" y="0"/>
                </a:moveTo>
                <a:lnTo>
                  <a:pt x="927369" y="0"/>
                </a:lnTo>
                <a:lnTo>
                  <a:pt x="927369" y="423112"/>
                </a:lnTo>
                <a:lnTo>
                  <a:pt x="0" y="423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7" name="Freeform 17"/>
          <p:cNvSpPr/>
          <p:nvPr/>
        </p:nvSpPr>
        <p:spPr>
          <a:xfrm>
            <a:off x="1985377" y="9223307"/>
            <a:ext cx="927369" cy="423112"/>
          </a:xfrm>
          <a:custGeom>
            <a:avLst/>
            <a:gdLst/>
            <a:ahLst/>
            <a:cxnLst/>
            <a:rect l="l" t="t" r="r" b="b"/>
            <a:pathLst>
              <a:path w="927369" h="423112">
                <a:moveTo>
                  <a:pt x="0" y="0"/>
                </a:moveTo>
                <a:lnTo>
                  <a:pt x="927369" y="0"/>
                </a:lnTo>
                <a:lnTo>
                  <a:pt x="927369" y="423112"/>
                </a:lnTo>
                <a:lnTo>
                  <a:pt x="0" y="423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8" name="Freeform 18"/>
          <p:cNvSpPr/>
          <p:nvPr/>
        </p:nvSpPr>
        <p:spPr>
          <a:xfrm>
            <a:off x="735965" y="260794"/>
            <a:ext cx="7400186" cy="2816989"/>
          </a:xfrm>
          <a:custGeom>
            <a:avLst/>
            <a:gdLst/>
            <a:ahLst/>
            <a:cxnLst/>
            <a:rect l="l" t="t" r="r" b="b"/>
            <a:pathLst>
              <a:path w="7400186" h="2816989">
                <a:moveTo>
                  <a:pt x="0" y="0"/>
                </a:moveTo>
                <a:lnTo>
                  <a:pt x="7400187" y="0"/>
                </a:lnTo>
                <a:lnTo>
                  <a:pt x="7400187" y="2816989"/>
                </a:lnTo>
                <a:lnTo>
                  <a:pt x="0" y="2816989"/>
                </a:lnTo>
                <a:lnTo>
                  <a:pt x="0" y="0"/>
                </a:lnTo>
                <a:close/>
              </a:path>
            </a:pathLst>
          </a:custGeom>
          <a:blipFill>
            <a:blip r:embed="rId6"/>
            <a:stretch>
              <a:fillRect/>
            </a:stretch>
          </a:blipFill>
        </p:spPr>
        <p:txBody>
          <a:bodyPr/>
          <a:lstStyle/>
          <a:p>
            <a:endParaRPr lang="tr-TR"/>
          </a:p>
        </p:txBody>
      </p:sp>
      <p:sp>
        <p:nvSpPr>
          <p:cNvPr id="19" name="TextBox 19"/>
          <p:cNvSpPr txBox="1"/>
          <p:nvPr/>
        </p:nvSpPr>
        <p:spPr>
          <a:xfrm>
            <a:off x="735965" y="3497438"/>
            <a:ext cx="7991563" cy="3827259"/>
          </a:xfrm>
          <a:prstGeom prst="rect">
            <a:avLst/>
          </a:prstGeom>
        </p:spPr>
        <p:txBody>
          <a:bodyPr lIns="0" tIns="0" rIns="0" bIns="0" rtlCol="0" anchor="t">
            <a:spAutoFit/>
          </a:bodyPr>
          <a:lstStyle/>
          <a:p>
            <a:pPr algn="r">
              <a:lnSpc>
                <a:spcPts val="3773"/>
              </a:lnSpc>
              <a:spcBef>
                <a:spcPct val="0"/>
              </a:spcBef>
            </a:pPr>
            <a:r>
              <a:rPr lang="en-US" sz="2695" b="1">
                <a:solidFill>
                  <a:srgbClr val="000000"/>
                </a:solidFill>
                <a:latin typeface="Telegraf Bold"/>
                <a:ea typeface="Telegraf Bold"/>
                <a:cs typeface="Telegraf Bold"/>
                <a:sym typeface="Telegraf Bold"/>
              </a:rPr>
              <a:t>SpiderFoot, açık kaynaklı istihbarat (OSINT - Open Source Intelligence) toplama ve analiz etme amacıyla kullanılan bir araçtır. Güvenlik araştırmacıları, siber tehdit analistleri ve diğer ilgili profesyoneller tarafından, bir hedef hakkında çevrimiçi kaynaklardan kapsamlı bilgi toplamak için kullanılır. Bu hedef bir kişi, şirket, IP adresi, alan adı veya başka bir varlık olabilir.</a:t>
            </a:r>
          </a:p>
        </p:txBody>
      </p:sp>
      <p:sp>
        <p:nvSpPr>
          <p:cNvPr id="20" name="TextBox 20"/>
          <p:cNvSpPr txBox="1"/>
          <p:nvPr/>
        </p:nvSpPr>
        <p:spPr>
          <a:xfrm>
            <a:off x="9267737" y="280189"/>
            <a:ext cx="7991563" cy="5709363"/>
          </a:xfrm>
          <a:prstGeom prst="rect">
            <a:avLst/>
          </a:prstGeom>
        </p:spPr>
        <p:txBody>
          <a:bodyPr lIns="0" tIns="0" rIns="0" bIns="0" rtlCol="0" anchor="t">
            <a:spAutoFit/>
          </a:bodyPr>
          <a:lstStyle/>
          <a:p>
            <a:pPr algn="r">
              <a:lnSpc>
                <a:spcPts val="3773"/>
              </a:lnSpc>
            </a:pPr>
            <a:r>
              <a:rPr lang="en-US" sz="2695">
                <a:solidFill>
                  <a:srgbClr val="000000"/>
                </a:solidFill>
                <a:latin typeface="Telegraf"/>
                <a:ea typeface="Telegraf"/>
                <a:cs typeface="Telegraf"/>
                <a:sym typeface="Telegraf"/>
              </a:rPr>
              <a:t>SpiderFoot'un Avantajları</a:t>
            </a:r>
          </a:p>
          <a:p>
            <a:pPr marL="581959" lvl="1" indent="-290979" algn="r">
              <a:lnSpc>
                <a:spcPts val="3773"/>
              </a:lnSpc>
              <a:buFont typeface="Arial"/>
              <a:buChar char="•"/>
            </a:pPr>
            <a:r>
              <a:rPr lang="en-US" sz="2695">
                <a:solidFill>
                  <a:srgbClr val="000000"/>
                </a:solidFill>
                <a:latin typeface="Telegraf"/>
                <a:ea typeface="Telegraf"/>
                <a:cs typeface="Telegraf"/>
                <a:sym typeface="Telegraf"/>
              </a:rPr>
              <a:t>Kapsamlı Modüler Sistem: Farklı ihtiyaçlar için özelleştirilebilir.</a:t>
            </a:r>
          </a:p>
          <a:p>
            <a:pPr marL="581959" lvl="1" indent="-290979" algn="r">
              <a:lnSpc>
                <a:spcPts val="3773"/>
              </a:lnSpc>
              <a:buFont typeface="Arial"/>
              <a:buChar char="•"/>
            </a:pPr>
            <a:r>
              <a:rPr lang="en-US" sz="2695">
                <a:solidFill>
                  <a:srgbClr val="000000"/>
                </a:solidFill>
                <a:latin typeface="Telegraf"/>
                <a:ea typeface="Telegraf"/>
                <a:cs typeface="Telegraf"/>
                <a:sym typeface="Telegraf"/>
              </a:rPr>
              <a:t>Otomasyon: İnsan müdahalesine gerek kalmadan bilgi toplar.</a:t>
            </a:r>
          </a:p>
          <a:p>
            <a:pPr marL="581959" lvl="1" indent="-290979" algn="r">
              <a:lnSpc>
                <a:spcPts val="3773"/>
              </a:lnSpc>
              <a:buFont typeface="Arial"/>
              <a:buChar char="•"/>
            </a:pPr>
            <a:r>
              <a:rPr lang="en-US" sz="2695">
                <a:solidFill>
                  <a:srgbClr val="000000"/>
                </a:solidFill>
                <a:latin typeface="Telegraf"/>
                <a:ea typeface="Telegraf"/>
                <a:cs typeface="Telegraf"/>
                <a:sym typeface="Telegraf"/>
              </a:rPr>
              <a:t>Açık Kaynak: Topluluk tarafından sürekli geliştirilebilir.</a:t>
            </a:r>
          </a:p>
          <a:p>
            <a:pPr marL="581959" lvl="1" indent="-290979" algn="r">
              <a:lnSpc>
                <a:spcPts val="3773"/>
              </a:lnSpc>
              <a:buFont typeface="Arial"/>
              <a:buChar char="•"/>
            </a:pPr>
            <a:r>
              <a:rPr lang="en-US" sz="2695">
                <a:solidFill>
                  <a:srgbClr val="000000"/>
                </a:solidFill>
                <a:latin typeface="Telegraf"/>
                <a:ea typeface="Telegraf"/>
                <a:cs typeface="Telegraf"/>
                <a:sym typeface="Telegraf"/>
              </a:rPr>
              <a:t>Entegrasyon: Diğer güvenlik araçları ve veri kaynaklarıyla entegre olabilir.</a:t>
            </a:r>
          </a:p>
          <a:p>
            <a:pPr marL="581959" lvl="1" indent="-290979" algn="r">
              <a:lnSpc>
                <a:spcPts val="3773"/>
              </a:lnSpc>
              <a:buFont typeface="Arial"/>
              <a:buChar char="•"/>
            </a:pPr>
            <a:r>
              <a:rPr lang="en-US" sz="2695">
                <a:solidFill>
                  <a:srgbClr val="000000"/>
                </a:solidFill>
                <a:latin typeface="Telegraf"/>
                <a:ea typeface="Telegraf"/>
                <a:cs typeface="Telegraf"/>
                <a:sym typeface="Telegraf"/>
              </a:rPr>
              <a:t>Platform Uyumluluğu: Linux, macOS ve Windows üzerinde çalışabilir.</a:t>
            </a:r>
          </a:p>
          <a:p>
            <a:pPr algn="r">
              <a:lnSpc>
                <a:spcPts val="3773"/>
              </a:lnSpc>
              <a:spcBef>
                <a:spcPct val="0"/>
              </a:spcBef>
            </a:pPr>
            <a:endParaRPr lang="en-US" sz="2695">
              <a:solidFill>
                <a:srgbClr val="000000"/>
              </a:solidFill>
              <a:latin typeface="Telegraf"/>
              <a:ea typeface="Telegraf"/>
              <a:cs typeface="Telegraf"/>
              <a:sym typeface="Telegraf"/>
            </a:endParaRPr>
          </a:p>
        </p:txBody>
      </p:sp>
      <p:sp>
        <p:nvSpPr>
          <p:cNvPr id="21" name="TextBox 21"/>
          <p:cNvSpPr txBox="1"/>
          <p:nvPr/>
        </p:nvSpPr>
        <p:spPr>
          <a:xfrm>
            <a:off x="9494362" y="6208373"/>
            <a:ext cx="7991563" cy="3811995"/>
          </a:xfrm>
          <a:prstGeom prst="rect">
            <a:avLst/>
          </a:prstGeom>
        </p:spPr>
        <p:txBody>
          <a:bodyPr lIns="0" tIns="0" rIns="0" bIns="0" rtlCol="0" anchor="t">
            <a:spAutoFit/>
          </a:bodyPr>
          <a:lstStyle/>
          <a:p>
            <a:pPr algn="r">
              <a:lnSpc>
                <a:spcPts val="3773"/>
              </a:lnSpc>
            </a:pPr>
            <a:r>
              <a:rPr lang="en-US" sz="2695">
                <a:solidFill>
                  <a:srgbClr val="000000"/>
                </a:solidFill>
                <a:latin typeface="Telegraf"/>
                <a:ea typeface="Telegraf"/>
                <a:cs typeface="Telegraf"/>
                <a:sym typeface="Telegraf"/>
              </a:rPr>
              <a:t>SpiderFoot'un Dezavantajları</a:t>
            </a:r>
          </a:p>
          <a:p>
            <a:pPr marL="581959" lvl="1" indent="-290979" algn="r">
              <a:lnSpc>
                <a:spcPts val="3773"/>
              </a:lnSpc>
              <a:buFont typeface="Arial"/>
              <a:buChar char="•"/>
            </a:pPr>
            <a:r>
              <a:rPr lang="en-US" sz="2695">
                <a:solidFill>
                  <a:srgbClr val="000000"/>
                </a:solidFill>
                <a:latin typeface="Telegraf"/>
                <a:ea typeface="Telegraf"/>
                <a:cs typeface="Telegraf"/>
                <a:sym typeface="Telegraf"/>
              </a:rPr>
              <a:t>Çok geniş bilgi toplaması, gereksiz verilerin analiz süresini artırmasına neden olabilir.</a:t>
            </a:r>
          </a:p>
          <a:p>
            <a:pPr marL="581959" lvl="1" indent="-290979" algn="r">
              <a:lnSpc>
                <a:spcPts val="3773"/>
              </a:lnSpc>
              <a:buFont typeface="Arial"/>
              <a:buChar char="•"/>
            </a:pPr>
            <a:r>
              <a:rPr lang="en-US" sz="2695">
                <a:solidFill>
                  <a:srgbClr val="000000"/>
                </a:solidFill>
                <a:latin typeface="Telegraf"/>
                <a:ea typeface="Telegraf"/>
                <a:cs typeface="Telegraf"/>
                <a:sym typeface="Telegraf"/>
              </a:rPr>
              <a:t>API kullanımında bazı hizmetler için ücretli abonelik gerektirebilir.</a:t>
            </a:r>
          </a:p>
          <a:p>
            <a:pPr marL="581959" lvl="1" indent="-290979" algn="r">
              <a:lnSpc>
                <a:spcPts val="3773"/>
              </a:lnSpc>
              <a:buFont typeface="Arial"/>
              <a:buChar char="•"/>
            </a:pPr>
            <a:r>
              <a:rPr lang="en-US" sz="2695">
                <a:solidFill>
                  <a:srgbClr val="000000"/>
                </a:solidFill>
                <a:latin typeface="Telegraf"/>
                <a:ea typeface="Telegraf"/>
                <a:cs typeface="Telegraf"/>
                <a:sym typeface="Telegraf"/>
              </a:rPr>
              <a:t>Yasal düzenlemeler ve etik kurallara uygun kullanım gerektirir.</a:t>
            </a:r>
          </a:p>
          <a:p>
            <a:pPr algn="r">
              <a:lnSpc>
                <a:spcPts val="3773"/>
              </a:lnSpc>
              <a:spcBef>
                <a:spcPct val="0"/>
              </a:spcBef>
            </a:pPr>
            <a:endParaRPr lang="en-US" sz="2695">
              <a:solidFill>
                <a:srgbClr val="000000"/>
              </a:solidFill>
              <a:latin typeface="Telegraf"/>
              <a:ea typeface="Telegraf"/>
              <a:cs typeface="Telegraf"/>
              <a:sym typeface="Telegra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6718" y="6473373"/>
            <a:ext cx="12782200" cy="3313233"/>
          </a:xfrm>
          <a:custGeom>
            <a:avLst/>
            <a:gdLst/>
            <a:ahLst/>
            <a:cxnLst/>
            <a:rect l="l" t="t" r="r" b="b"/>
            <a:pathLst>
              <a:path w="12782200" h="3313233">
                <a:moveTo>
                  <a:pt x="0" y="0"/>
                </a:moveTo>
                <a:lnTo>
                  <a:pt x="12782200" y="0"/>
                </a:lnTo>
                <a:lnTo>
                  <a:pt x="12782200" y="3313233"/>
                </a:lnTo>
                <a:lnTo>
                  <a:pt x="0" y="3313233"/>
                </a:lnTo>
                <a:lnTo>
                  <a:pt x="0" y="0"/>
                </a:lnTo>
                <a:close/>
              </a:path>
            </a:pathLst>
          </a:custGeom>
          <a:blipFill>
            <a:blip r:embed="rId2"/>
            <a:stretch>
              <a:fillRect/>
            </a:stretch>
          </a:blipFill>
        </p:spPr>
        <p:txBody>
          <a:bodyPr/>
          <a:lstStyle/>
          <a:p>
            <a:endParaRPr lang="tr-TR"/>
          </a:p>
        </p:txBody>
      </p:sp>
      <p:sp>
        <p:nvSpPr>
          <p:cNvPr id="3" name="Freeform 3"/>
          <p:cNvSpPr/>
          <p:nvPr/>
        </p:nvSpPr>
        <p:spPr>
          <a:xfrm>
            <a:off x="376718" y="271399"/>
            <a:ext cx="10585561" cy="5811829"/>
          </a:xfrm>
          <a:custGeom>
            <a:avLst/>
            <a:gdLst/>
            <a:ahLst/>
            <a:cxnLst/>
            <a:rect l="l" t="t" r="r" b="b"/>
            <a:pathLst>
              <a:path w="10585561" h="5811829">
                <a:moveTo>
                  <a:pt x="0" y="0"/>
                </a:moveTo>
                <a:lnTo>
                  <a:pt x="10585562" y="0"/>
                </a:lnTo>
                <a:lnTo>
                  <a:pt x="10585562" y="5811830"/>
                </a:lnTo>
                <a:lnTo>
                  <a:pt x="0" y="5811830"/>
                </a:lnTo>
                <a:lnTo>
                  <a:pt x="0" y="0"/>
                </a:lnTo>
                <a:close/>
              </a:path>
            </a:pathLst>
          </a:custGeom>
          <a:blipFill>
            <a:blip r:embed="rId3"/>
            <a:stretch>
              <a:fillRect/>
            </a:stretch>
          </a:blipFill>
        </p:spPr>
        <p:txBody>
          <a:bodyPr/>
          <a:lstStyle/>
          <a:p>
            <a:endParaRPr lang="tr-TR"/>
          </a:p>
        </p:txBody>
      </p:sp>
      <p:sp>
        <p:nvSpPr>
          <p:cNvPr id="4" name="Freeform 4"/>
          <p:cNvSpPr/>
          <p:nvPr/>
        </p:nvSpPr>
        <p:spPr>
          <a:xfrm>
            <a:off x="11262500" y="97985"/>
            <a:ext cx="10442168" cy="6158657"/>
          </a:xfrm>
          <a:custGeom>
            <a:avLst/>
            <a:gdLst/>
            <a:ahLst/>
            <a:cxnLst/>
            <a:rect l="l" t="t" r="r" b="b"/>
            <a:pathLst>
              <a:path w="10442168" h="6158657">
                <a:moveTo>
                  <a:pt x="0" y="0"/>
                </a:moveTo>
                <a:lnTo>
                  <a:pt x="10442168" y="0"/>
                </a:lnTo>
                <a:lnTo>
                  <a:pt x="10442168" y="6158658"/>
                </a:lnTo>
                <a:lnTo>
                  <a:pt x="0" y="6158658"/>
                </a:lnTo>
                <a:lnTo>
                  <a:pt x="0" y="0"/>
                </a:lnTo>
                <a:close/>
              </a:path>
            </a:pathLst>
          </a:custGeom>
          <a:blipFill>
            <a:blip r:embed="rId4"/>
            <a:stretch>
              <a:fillRect/>
            </a:stretch>
          </a:blipFill>
        </p:spPr>
        <p:txBody>
          <a:bodyPr/>
          <a:lstStyle/>
          <a:p>
            <a:endParaRPr lang="tr-TR"/>
          </a:p>
        </p:txBody>
      </p:sp>
      <p:sp>
        <p:nvSpPr>
          <p:cNvPr id="5" name="Freeform 5"/>
          <p:cNvSpPr/>
          <p:nvPr/>
        </p:nvSpPr>
        <p:spPr>
          <a:xfrm>
            <a:off x="10680192" y="6473373"/>
            <a:ext cx="8141903" cy="4408424"/>
          </a:xfrm>
          <a:custGeom>
            <a:avLst/>
            <a:gdLst/>
            <a:ahLst/>
            <a:cxnLst/>
            <a:rect l="l" t="t" r="r" b="b"/>
            <a:pathLst>
              <a:path w="8141903" h="4408424">
                <a:moveTo>
                  <a:pt x="0" y="0"/>
                </a:moveTo>
                <a:lnTo>
                  <a:pt x="8141903" y="0"/>
                </a:lnTo>
                <a:lnTo>
                  <a:pt x="8141903" y="4408423"/>
                </a:lnTo>
                <a:lnTo>
                  <a:pt x="0" y="4408423"/>
                </a:lnTo>
                <a:lnTo>
                  <a:pt x="0" y="0"/>
                </a:lnTo>
                <a:close/>
              </a:path>
            </a:pathLst>
          </a:custGeom>
          <a:blipFill>
            <a:blip r:embed="rId5"/>
            <a:stretch>
              <a:fillRect/>
            </a:stretch>
          </a:blipFill>
        </p:spPr>
        <p:txBody>
          <a:bodyPr/>
          <a:lstStyle/>
          <a:p>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810976">
            <a:off x="-3084401" y="-703942"/>
            <a:ext cx="9026634" cy="15170825"/>
            <a:chOff x="0" y="0"/>
            <a:chExt cx="2377385" cy="3995608"/>
          </a:xfrm>
        </p:grpSpPr>
        <p:sp>
          <p:nvSpPr>
            <p:cNvPr id="3" name="Freeform 3"/>
            <p:cNvSpPr/>
            <p:nvPr/>
          </p:nvSpPr>
          <p:spPr>
            <a:xfrm>
              <a:off x="0" y="0"/>
              <a:ext cx="2377385" cy="3995608"/>
            </a:xfrm>
            <a:custGeom>
              <a:avLst/>
              <a:gdLst/>
              <a:ahLst/>
              <a:cxnLst/>
              <a:rect l="l" t="t" r="r" b="b"/>
              <a:pathLst>
                <a:path w="2377385" h="3995608">
                  <a:moveTo>
                    <a:pt x="0" y="0"/>
                  </a:moveTo>
                  <a:lnTo>
                    <a:pt x="2377385" y="0"/>
                  </a:lnTo>
                  <a:lnTo>
                    <a:pt x="2377385" y="3995608"/>
                  </a:lnTo>
                  <a:lnTo>
                    <a:pt x="0" y="3995608"/>
                  </a:lnTo>
                  <a:close/>
                </a:path>
              </a:pathLst>
            </a:custGeom>
            <a:solidFill>
              <a:srgbClr val="847FF7"/>
            </a:solidFill>
          </p:spPr>
          <p:txBody>
            <a:bodyPr/>
            <a:lstStyle/>
            <a:p>
              <a:endParaRPr lang="tr-TR"/>
            </a:p>
          </p:txBody>
        </p:sp>
        <p:sp>
          <p:nvSpPr>
            <p:cNvPr id="4" name="TextBox 4"/>
            <p:cNvSpPr txBox="1"/>
            <p:nvPr/>
          </p:nvSpPr>
          <p:spPr>
            <a:xfrm>
              <a:off x="0" y="-66675"/>
              <a:ext cx="2377385" cy="406228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1542995" y="5137302"/>
            <a:ext cx="8228260" cy="8241997"/>
          </a:xfrm>
          <a:custGeom>
            <a:avLst/>
            <a:gdLst/>
            <a:ahLst/>
            <a:cxnLst/>
            <a:rect l="l" t="t" r="r" b="b"/>
            <a:pathLst>
              <a:path w="8228260" h="8241997">
                <a:moveTo>
                  <a:pt x="8228260" y="0"/>
                </a:moveTo>
                <a:lnTo>
                  <a:pt x="0" y="0"/>
                </a:lnTo>
                <a:lnTo>
                  <a:pt x="0" y="8241996"/>
                </a:lnTo>
                <a:lnTo>
                  <a:pt x="8228260" y="8241996"/>
                </a:lnTo>
                <a:lnTo>
                  <a:pt x="822826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AutoShape 6"/>
          <p:cNvSpPr/>
          <p:nvPr/>
        </p:nvSpPr>
        <p:spPr>
          <a:xfrm>
            <a:off x="10745240" y="1009650"/>
            <a:ext cx="6065856" cy="0"/>
          </a:xfrm>
          <a:prstGeom prst="line">
            <a:avLst/>
          </a:prstGeom>
          <a:ln w="38100" cap="flat">
            <a:solidFill>
              <a:srgbClr val="847FF7"/>
            </a:solidFill>
            <a:prstDash val="solid"/>
            <a:headEnd type="none" w="sm" len="sm"/>
            <a:tailEnd type="none" w="sm" len="sm"/>
          </a:ln>
        </p:spPr>
        <p:txBody>
          <a:bodyPr/>
          <a:lstStyle/>
          <a:p>
            <a:endParaRPr lang="tr-TR"/>
          </a:p>
        </p:txBody>
      </p:sp>
      <p:grpSp>
        <p:nvGrpSpPr>
          <p:cNvPr id="7" name="Group 7"/>
          <p:cNvGrpSpPr/>
          <p:nvPr/>
        </p:nvGrpSpPr>
        <p:grpSpPr>
          <a:xfrm>
            <a:off x="8852275" y="9559253"/>
            <a:ext cx="11520985" cy="1281162"/>
            <a:chOff x="0" y="0"/>
            <a:chExt cx="3034334" cy="337425"/>
          </a:xfrm>
        </p:grpSpPr>
        <p:sp>
          <p:nvSpPr>
            <p:cNvPr id="8" name="Freeform 8"/>
            <p:cNvSpPr/>
            <p:nvPr/>
          </p:nvSpPr>
          <p:spPr>
            <a:xfrm>
              <a:off x="9590" y="0"/>
              <a:ext cx="3015153" cy="337425"/>
            </a:xfrm>
            <a:custGeom>
              <a:avLst/>
              <a:gdLst/>
              <a:ahLst/>
              <a:cxnLst/>
              <a:rect l="l" t="t" r="r" b="b"/>
              <a:pathLst>
                <a:path w="3015153" h="337425">
                  <a:moveTo>
                    <a:pt x="217129" y="0"/>
                  </a:moveTo>
                  <a:lnTo>
                    <a:pt x="3001224" y="0"/>
                  </a:lnTo>
                  <a:cubicBezTo>
                    <a:pt x="3006016" y="0"/>
                    <a:pt x="3010438" y="2580"/>
                    <a:pt x="3012795" y="6752"/>
                  </a:cubicBezTo>
                  <a:cubicBezTo>
                    <a:pt x="3015153" y="10924"/>
                    <a:pt x="3015083" y="16043"/>
                    <a:pt x="3012610" y="20148"/>
                  </a:cubicBezTo>
                  <a:lnTo>
                    <a:pt x="2833677" y="317277"/>
                  </a:lnTo>
                  <a:cubicBezTo>
                    <a:pt x="2826148" y="329780"/>
                    <a:pt x="2812619" y="337425"/>
                    <a:pt x="2798024" y="337425"/>
                  </a:cubicBezTo>
                  <a:lnTo>
                    <a:pt x="13929" y="337425"/>
                  </a:lnTo>
                  <a:cubicBezTo>
                    <a:pt x="9137" y="337425"/>
                    <a:pt x="4716" y="334846"/>
                    <a:pt x="2358" y="330673"/>
                  </a:cubicBezTo>
                  <a:cubicBezTo>
                    <a:pt x="0" y="326501"/>
                    <a:pt x="71" y="321383"/>
                    <a:pt x="2543" y="317277"/>
                  </a:cubicBezTo>
                  <a:lnTo>
                    <a:pt x="181477" y="20148"/>
                  </a:lnTo>
                  <a:cubicBezTo>
                    <a:pt x="189006" y="7645"/>
                    <a:pt x="202534" y="0"/>
                    <a:pt x="217129" y="0"/>
                  </a:cubicBezTo>
                  <a:close/>
                </a:path>
              </a:pathLst>
            </a:custGeom>
            <a:solidFill>
              <a:srgbClr val="847FF7"/>
            </a:solidFill>
          </p:spPr>
          <p:txBody>
            <a:bodyPr/>
            <a:lstStyle/>
            <a:p>
              <a:endParaRPr lang="tr-TR"/>
            </a:p>
          </p:txBody>
        </p:sp>
        <p:sp>
          <p:nvSpPr>
            <p:cNvPr id="9" name="TextBox 9"/>
            <p:cNvSpPr txBox="1"/>
            <p:nvPr/>
          </p:nvSpPr>
          <p:spPr>
            <a:xfrm>
              <a:off x="101600" y="-66675"/>
              <a:ext cx="2831134" cy="4041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81224" y="-1180588"/>
            <a:ext cx="4590041" cy="3944567"/>
            <a:chOff x="0" y="0"/>
            <a:chExt cx="812800" cy="698500"/>
          </a:xfrm>
        </p:grpSpPr>
        <p:sp>
          <p:nvSpPr>
            <p:cNvPr id="11" name="Freeform 11"/>
            <p:cNvSpPr/>
            <p:nvPr/>
          </p:nvSpPr>
          <p:spPr>
            <a:xfrm>
              <a:off x="9393" y="0"/>
              <a:ext cx="794015" cy="698500"/>
            </a:xfrm>
            <a:custGeom>
              <a:avLst/>
              <a:gdLst/>
              <a:ahLst/>
              <a:cxnLst/>
              <a:rect l="l" t="t" r="r" b="b"/>
              <a:pathLst>
                <a:path w="794015" h="698500">
                  <a:moveTo>
                    <a:pt x="778809" y="391528"/>
                  </a:moveTo>
                  <a:lnTo>
                    <a:pt x="624805" y="656222"/>
                  </a:lnTo>
                  <a:cubicBezTo>
                    <a:pt x="609576" y="682397"/>
                    <a:pt x="581577" y="698500"/>
                    <a:pt x="551293" y="698500"/>
                  </a:cubicBezTo>
                  <a:lnTo>
                    <a:pt x="242721" y="698500"/>
                  </a:lnTo>
                  <a:cubicBezTo>
                    <a:pt x="212437" y="698500"/>
                    <a:pt x="184438" y="682397"/>
                    <a:pt x="169209" y="656222"/>
                  </a:cubicBezTo>
                  <a:lnTo>
                    <a:pt x="15205" y="391528"/>
                  </a:lnTo>
                  <a:cubicBezTo>
                    <a:pt x="0" y="365394"/>
                    <a:pt x="0" y="333106"/>
                    <a:pt x="15205" y="306972"/>
                  </a:cubicBezTo>
                  <a:lnTo>
                    <a:pt x="169209" y="42278"/>
                  </a:lnTo>
                  <a:cubicBezTo>
                    <a:pt x="184438" y="16103"/>
                    <a:pt x="212437" y="0"/>
                    <a:pt x="242721" y="0"/>
                  </a:cubicBezTo>
                  <a:lnTo>
                    <a:pt x="551293" y="0"/>
                  </a:lnTo>
                  <a:cubicBezTo>
                    <a:pt x="581577" y="0"/>
                    <a:pt x="609576" y="16103"/>
                    <a:pt x="624805" y="42278"/>
                  </a:cubicBezTo>
                  <a:lnTo>
                    <a:pt x="778809" y="306972"/>
                  </a:lnTo>
                  <a:cubicBezTo>
                    <a:pt x="794014" y="333106"/>
                    <a:pt x="794014" y="365394"/>
                    <a:pt x="778809" y="391528"/>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12" name="TextBox 12"/>
            <p:cNvSpPr txBox="1"/>
            <p:nvPr/>
          </p:nvSpPr>
          <p:spPr>
            <a:xfrm>
              <a:off x="114300" y="-66675"/>
              <a:ext cx="584200" cy="76517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881449" y="1246176"/>
            <a:ext cx="927369" cy="423112"/>
          </a:xfrm>
          <a:custGeom>
            <a:avLst/>
            <a:gdLst/>
            <a:ahLst/>
            <a:cxnLst/>
            <a:rect l="l" t="t" r="r" b="b"/>
            <a:pathLst>
              <a:path w="927369" h="423112">
                <a:moveTo>
                  <a:pt x="0" y="0"/>
                </a:moveTo>
                <a:lnTo>
                  <a:pt x="927369" y="0"/>
                </a:lnTo>
                <a:lnTo>
                  <a:pt x="927369" y="423112"/>
                </a:lnTo>
                <a:lnTo>
                  <a:pt x="0" y="423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4" name="Freeform 14"/>
          <p:cNvSpPr/>
          <p:nvPr/>
        </p:nvSpPr>
        <p:spPr>
          <a:xfrm>
            <a:off x="565015" y="9711959"/>
            <a:ext cx="927369" cy="423112"/>
          </a:xfrm>
          <a:custGeom>
            <a:avLst/>
            <a:gdLst/>
            <a:ahLst/>
            <a:cxnLst/>
            <a:rect l="l" t="t" r="r" b="b"/>
            <a:pathLst>
              <a:path w="927369" h="423112">
                <a:moveTo>
                  <a:pt x="0" y="0"/>
                </a:moveTo>
                <a:lnTo>
                  <a:pt x="927370" y="0"/>
                </a:lnTo>
                <a:lnTo>
                  <a:pt x="927370" y="423112"/>
                </a:lnTo>
                <a:lnTo>
                  <a:pt x="0" y="423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5" name="Freeform 15"/>
          <p:cNvSpPr/>
          <p:nvPr/>
        </p:nvSpPr>
        <p:spPr>
          <a:xfrm>
            <a:off x="10001827" y="1905226"/>
            <a:ext cx="7510434" cy="6684287"/>
          </a:xfrm>
          <a:custGeom>
            <a:avLst/>
            <a:gdLst/>
            <a:ahLst/>
            <a:cxnLst/>
            <a:rect l="l" t="t" r="r" b="b"/>
            <a:pathLst>
              <a:path w="7510434" h="6684287">
                <a:moveTo>
                  <a:pt x="0" y="0"/>
                </a:moveTo>
                <a:lnTo>
                  <a:pt x="7510435" y="0"/>
                </a:lnTo>
                <a:lnTo>
                  <a:pt x="7510435"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6" name="TextBox 16"/>
          <p:cNvSpPr txBox="1"/>
          <p:nvPr/>
        </p:nvSpPr>
        <p:spPr>
          <a:xfrm>
            <a:off x="-205484" y="2773504"/>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Proje Kapsamı</a:t>
            </a:r>
          </a:p>
        </p:txBody>
      </p:sp>
      <p:sp>
        <p:nvSpPr>
          <p:cNvPr id="17" name="TextBox 17"/>
          <p:cNvSpPr txBox="1"/>
          <p:nvPr/>
        </p:nvSpPr>
        <p:spPr>
          <a:xfrm>
            <a:off x="1028700" y="3743150"/>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Proje Yönetim Süreci / Trello</a:t>
            </a:r>
          </a:p>
        </p:txBody>
      </p:sp>
      <p:sp>
        <p:nvSpPr>
          <p:cNvPr id="18" name="TextBox 18"/>
          <p:cNvSpPr txBox="1"/>
          <p:nvPr/>
        </p:nvSpPr>
        <p:spPr>
          <a:xfrm>
            <a:off x="1881449" y="5840998"/>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SOC Çalışma Ortamının Hazırlanması</a:t>
            </a:r>
          </a:p>
        </p:txBody>
      </p:sp>
      <p:sp>
        <p:nvSpPr>
          <p:cNvPr id="19" name="TextBox 19"/>
          <p:cNvSpPr txBox="1"/>
          <p:nvPr/>
        </p:nvSpPr>
        <p:spPr>
          <a:xfrm>
            <a:off x="1881449" y="6743968"/>
            <a:ext cx="8396388"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T-POT Nedir? (Kurulum, Dashboard, İçerik)</a:t>
            </a:r>
          </a:p>
        </p:txBody>
      </p:sp>
      <p:sp>
        <p:nvSpPr>
          <p:cNvPr id="20" name="TextBox 20"/>
          <p:cNvSpPr txBox="1"/>
          <p:nvPr/>
        </p:nvSpPr>
        <p:spPr>
          <a:xfrm>
            <a:off x="1028700" y="8694689"/>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Kibana Dashboard Tanıtımı</a:t>
            </a:r>
          </a:p>
        </p:txBody>
      </p:sp>
      <p:sp>
        <p:nvSpPr>
          <p:cNvPr id="21" name="Freeform 21"/>
          <p:cNvSpPr/>
          <p:nvPr/>
        </p:nvSpPr>
        <p:spPr>
          <a:xfrm>
            <a:off x="1632977" y="2723907"/>
            <a:ext cx="7511023" cy="6684810"/>
          </a:xfrm>
          <a:custGeom>
            <a:avLst/>
            <a:gdLst/>
            <a:ahLst/>
            <a:cxnLst/>
            <a:rect l="l" t="t" r="r" b="b"/>
            <a:pathLst>
              <a:path w="7511023" h="6684810">
                <a:moveTo>
                  <a:pt x="0" y="0"/>
                </a:moveTo>
                <a:lnTo>
                  <a:pt x="7511023" y="0"/>
                </a:lnTo>
                <a:lnTo>
                  <a:pt x="7511023" y="6684810"/>
                </a:lnTo>
                <a:lnTo>
                  <a:pt x="0" y="6684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2" name="TextBox 22"/>
          <p:cNvSpPr txBox="1"/>
          <p:nvPr/>
        </p:nvSpPr>
        <p:spPr>
          <a:xfrm>
            <a:off x="8251312" y="156588"/>
            <a:ext cx="5930629" cy="868632"/>
          </a:xfrm>
          <a:prstGeom prst="rect">
            <a:avLst/>
          </a:prstGeom>
        </p:spPr>
        <p:txBody>
          <a:bodyPr lIns="0" tIns="0" rIns="0" bIns="0" rtlCol="0" anchor="t">
            <a:spAutoFit/>
          </a:bodyPr>
          <a:lstStyle/>
          <a:p>
            <a:pPr algn="r">
              <a:lnSpc>
                <a:spcPts val="6206"/>
              </a:lnSpc>
            </a:pPr>
            <a:r>
              <a:rPr lang="en-US" sz="5746" b="1" spc="-126">
                <a:solidFill>
                  <a:srgbClr val="000000"/>
                </a:solidFill>
                <a:latin typeface="Telegraf Bold"/>
                <a:ea typeface="Telegraf Bold"/>
                <a:cs typeface="Telegraf Bold"/>
                <a:sym typeface="Telegraf Bold"/>
              </a:rPr>
              <a:t>İÇERİK</a:t>
            </a:r>
          </a:p>
        </p:txBody>
      </p:sp>
      <p:sp>
        <p:nvSpPr>
          <p:cNvPr id="23" name="TextBox 23"/>
          <p:cNvSpPr txBox="1"/>
          <p:nvPr/>
        </p:nvSpPr>
        <p:spPr>
          <a:xfrm>
            <a:off x="8539723" y="4938027"/>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Splunk Analizleri</a:t>
            </a:r>
          </a:p>
        </p:txBody>
      </p:sp>
      <p:sp>
        <p:nvSpPr>
          <p:cNvPr id="24" name="TextBox 24"/>
          <p:cNvSpPr txBox="1"/>
          <p:nvPr/>
        </p:nvSpPr>
        <p:spPr>
          <a:xfrm>
            <a:off x="-674124" y="4792074"/>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SCRUM</a:t>
            </a:r>
          </a:p>
        </p:txBody>
      </p:sp>
      <p:sp>
        <p:nvSpPr>
          <p:cNvPr id="25" name="TextBox 25"/>
          <p:cNvSpPr txBox="1"/>
          <p:nvPr/>
        </p:nvSpPr>
        <p:spPr>
          <a:xfrm>
            <a:off x="-421603" y="7713614"/>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Attack Map</a:t>
            </a:r>
          </a:p>
        </p:txBody>
      </p:sp>
      <p:sp>
        <p:nvSpPr>
          <p:cNvPr id="26" name="TextBox 26"/>
          <p:cNvSpPr txBox="1"/>
          <p:nvPr/>
        </p:nvSpPr>
        <p:spPr>
          <a:xfrm>
            <a:off x="8019621" y="5840998"/>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Spider Foot</a:t>
            </a:r>
          </a:p>
        </p:txBody>
      </p:sp>
      <p:sp>
        <p:nvSpPr>
          <p:cNvPr id="27" name="TextBox 27"/>
          <p:cNvSpPr txBox="1"/>
          <p:nvPr/>
        </p:nvSpPr>
        <p:spPr>
          <a:xfrm>
            <a:off x="8019621" y="6833846"/>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Biz Kimiz?</a:t>
            </a:r>
          </a:p>
        </p:txBody>
      </p:sp>
      <p:sp>
        <p:nvSpPr>
          <p:cNvPr id="28" name="TextBox 28"/>
          <p:cNvSpPr txBox="1"/>
          <p:nvPr/>
        </p:nvSpPr>
        <p:spPr>
          <a:xfrm>
            <a:off x="8251312" y="2020995"/>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Saldırı Türleri</a:t>
            </a:r>
          </a:p>
        </p:txBody>
      </p:sp>
      <p:sp>
        <p:nvSpPr>
          <p:cNvPr id="29" name="TextBox 29"/>
          <p:cNvSpPr txBox="1"/>
          <p:nvPr/>
        </p:nvSpPr>
        <p:spPr>
          <a:xfrm>
            <a:off x="8019621" y="7877443"/>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Teşekkür</a:t>
            </a:r>
          </a:p>
        </p:txBody>
      </p:sp>
      <p:sp>
        <p:nvSpPr>
          <p:cNvPr id="30" name="TextBox 30"/>
          <p:cNvSpPr txBox="1"/>
          <p:nvPr/>
        </p:nvSpPr>
        <p:spPr>
          <a:xfrm>
            <a:off x="9748277" y="2977339"/>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Saldırının Etkilediği Tpot Türleri</a:t>
            </a:r>
          </a:p>
        </p:txBody>
      </p:sp>
      <p:sp>
        <p:nvSpPr>
          <p:cNvPr id="31" name="TextBox 31"/>
          <p:cNvSpPr txBox="1"/>
          <p:nvPr/>
        </p:nvSpPr>
        <p:spPr>
          <a:xfrm>
            <a:off x="8251312" y="3937460"/>
            <a:ext cx="7511023" cy="455296"/>
          </a:xfrm>
          <a:prstGeom prst="rect">
            <a:avLst/>
          </a:prstGeom>
        </p:spPr>
        <p:txBody>
          <a:bodyPr lIns="0" tIns="0" rIns="0" bIns="0" rtlCol="0" anchor="t">
            <a:spAutoFit/>
          </a:bodyPr>
          <a:lstStyle/>
          <a:p>
            <a:pPr algn="ctr">
              <a:lnSpc>
                <a:spcPts val="3779"/>
              </a:lnSpc>
            </a:pPr>
            <a:r>
              <a:rPr lang="en-US" sz="2699">
                <a:solidFill>
                  <a:srgbClr val="000000"/>
                </a:solidFill>
                <a:latin typeface="Capriola"/>
                <a:ea typeface="Capriola"/>
                <a:cs typeface="Capriola"/>
                <a:sym typeface="Capriola"/>
              </a:rPr>
              <a:t>Splunk Nedir?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35135" y="981057"/>
            <a:ext cx="14617730" cy="8131112"/>
          </a:xfrm>
          <a:custGeom>
            <a:avLst/>
            <a:gdLst/>
            <a:ahLst/>
            <a:cxnLst/>
            <a:rect l="l" t="t" r="r" b="b"/>
            <a:pathLst>
              <a:path w="14617730" h="8131112">
                <a:moveTo>
                  <a:pt x="0" y="0"/>
                </a:moveTo>
                <a:lnTo>
                  <a:pt x="14617730" y="0"/>
                </a:lnTo>
                <a:lnTo>
                  <a:pt x="14617730" y="8131112"/>
                </a:lnTo>
                <a:lnTo>
                  <a:pt x="0" y="8131112"/>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3" name="Group 3"/>
          <p:cNvGrpSpPr/>
          <p:nvPr/>
        </p:nvGrpSpPr>
        <p:grpSpPr>
          <a:xfrm>
            <a:off x="-4321784" y="8082681"/>
            <a:ext cx="9869031" cy="6873134"/>
            <a:chOff x="0" y="0"/>
            <a:chExt cx="911092" cy="634516"/>
          </a:xfrm>
        </p:grpSpPr>
        <p:sp>
          <p:nvSpPr>
            <p:cNvPr id="4" name="Freeform 4"/>
            <p:cNvSpPr/>
            <p:nvPr/>
          </p:nvSpPr>
          <p:spPr>
            <a:xfrm>
              <a:off x="9417" y="0"/>
              <a:ext cx="892258" cy="634516"/>
            </a:xfrm>
            <a:custGeom>
              <a:avLst/>
              <a:gdLst/>
              <a:ahLst/>
              <a:cxnLst/>
              <a:rect l="l" t="t" r="r" b="b"/>
              <a:pathLst>
                <a:path w="892258" h="634516">
                  <a:moveTo>
                    <a:pt x="877559" y="354912"/>
                  </a:moveTo>
                  <a:lnTo>
                    <a:pt x="722592" y="596863"/>
                  </a:lnTo>
                  <a:cubicBezTo>
                    <a:pt x="707565" y="620325"/>
                    <a:pt x="681622" y="634516"/>
                    <a:pt x="653761" y="634516"/>
                  </a:cubicBezTo>
                  <a:lnTo>
                    <a:pt x="238498" y="634516"/>
                  </a:lnTo>
                  <a:cubicBezTo>
                    <a:pt x="210636" y="634516"/>
                    <a:pt x="184693" y="620325"/>
                    <a:pt x="169666" y="596863"/>
                  </a:cubicBezTo>
                  <a:lnTo>
                    <a:pt x="14700" y="354912"/>
                  </a:lnTo>
                  <a:cubicBezTo>
                    <a:pt x="0" y="331961"/>
                    <a:pt x="0" y="302555"/>
                    <a:pt x="14700" y="279605"/>
                  </a:cubicBezTo>
                  <a:lnTo>
                    <a:pt x="169666" y="37653"/>
                  </a:lnTo>
                  <a:cubicBezTo>
                    <a:pt x="184693" y="14192"/>
                    <a:pt x="210636" y="0"/>
                    <a:pt x="238498" y="0"/>
                  </a:cubicBezTo>
                  <a:lnTo>
                    <a:pt x="653761" y="0"/>
                  </a:lnTo>
                  <a:cubicBezTo>
                    <a:pt x="681622" y="0"/>
                    <a:pt x="707565" y="14192"/>
                    <a:pt x="722592" y="37653"/>
                  </a:cubicBezTo>
                  <a:lnTo>
                    <a:pt x="877559" y="279605"/>
                  </a:lnTo>
                  <a:cubicBezTo>
                    <a:pt x="892258" y="302555"/>
                    <a:pt x="892258" y="331961"/>
                    <a:pt x="877559" y="354912"/>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5" name="TextBox 5"/>
            <p:cNvSpPr txBox="1"/>
            <p:nvPr/>
          </p:nvSpPr>
          <p:spPr>
            <a:xfrm>
              <a:off x="114300" y="-38100"/>
              <a:ext cx="682492" cy="67261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740753" y="8082681"/>
            <a:ext cx="9869031" cy="6873134"/>
            <a:chOff x="0" y="0"/>
            <a:chExt cx="911092" cy="634516"/>
          </a:xfrm>
        </p:grpSpPr>
        <p:sp>
          <p:nvSpPr>
            <p:cNvPr id="7" name="Freeform 7"/>
            <p:cNvSpPr/>
            <p:nvPr/>
          </p:nvSpPr>
          <p:spPr>
            <a:xfrm>
              <a:off x="9417" y="0"/>
              <a:ext cx="892258" cy="634516"/>
            </a:xfrm>
            <a:custGeom>
              <a:avLst/>
              <a:gdLst/>
              <a:ahLst/>
              <a:cxnLst/>
              <a:rect l="l" t="t" r="r" b="b"/>
              <a:pathLst>
                <a:path w="892258" h="634516">
                  <a:moveTo>
                    <a:pt x="877559" y="354912"/>
                  </a:moveTo>
                  <a:lnTo>
                    <a:pt x="722592" y="596863"/>
                  </a:lnTo>
                  <a:cubicBezTo>
                    <a:pt x="707565" y="620325"/>
                    <a:pt x="681622" y="634516"/>
                    <a:pt x="653761" y="634516"/>
                  </a:cubicBezTo>
                  <a:lnTo>
                    <a:pt x="238498" y="634516"/>
                  </a:lnTo>
                  <a:cubicBezTo>
                    <a:pt x="210636" y="634516"/>
                    <a:pt x="184693" y="620325"/>
                    <a:pt x="169666" y="596863"/>
                  </a:cubicBezTo>
                  <a:lnTo>
                    <a:pt x="14700" y="354912"/>
                  </a:lnTo>
                  <a:cubicBezTo>
                    <a:pt x="0" y="331961"/>
                    <a:pt x="0" y="302555"/>
                    <a:pt x="14700" y="279605"/>
                  </a:cubicBezTo>
                  <a:lnTo>
                    <a:pt x="169666" y="37653"/>
                  </a:lnTo>
                  <a:cubicBezTo>
                    <a:pt x="184693" y="14192"/>
                    <a:pt x="210636" y="0"/>
                    <a:pt x="238498" y="0"/>
                  </a:cubicBezTo>
                  <a:lnTo>
                    <a:pt x="653761" y="0"/>
                  </a:lnTo>
                  <a:cubicBezTo>
                    <a:pt x="681622" y="0"/>
                    <a:pt x="707565" y="14192"/>
                    <a:pt x="722592" y="37653"/>
                  </a:cubicBezTo>
                  <a:lnTo>
                    <a:pt x="877559" y="279605"/>
                  </a:lnTo>
                  <a:cubicBezTo>
                    <a:pt x="892258" y="302555"/>
                    <a:pt x="892258" y="331961"/>
                    <a:pt x="877559" y="354912"/>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8" name="TextBox 8"/>
            <p:cNvSpPr txBox="1"/>
            <p:nvPr/>
          </p:nvSpPr>
          <p:spPr>
            <a:xfrm>
              <a:off x="114300" y="-38100"/>
              <a:ext cx="682492" cy="67261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301315" y="7513316"/>
            <a:ext cx="2259546" cy="1941797"/>
            <a:chOff x="0" y="0"/>
            <a:chExt cx="812800" cy="698500"/>
          </a:xfrm>
        </p:grpSpPr>
        <p:sp>
          <p:nvSpPr>
            <p:cNvPr id="10" name="Freeform 10"/>
            <p:cNvSpPr/>
            <p:nvPr/>
          </p:nvSpPr>
          <p:spPr>
            <a:xfrm>
              <a:off x="19080" y="0"/>
              <a:ext cx="774640" cy="698500"/>
            </a:xfrm>
            <a:custGeom>
              <a:avLst/>
              <a:gdLst/>
              <a:ahLst/>
              <a:cxnLst/>
              <a:rect l="l" t="t" r="r" b="b"/>
              <a:pathLst>
                <a:path w="774640" h="698500">
                  <a:moveTo>
                    <a:pt x="743751" y="435134"/>
                  </a:moveTo>
                  <a:lnTo>
                    <a:pt x="640489" y="612616"/>
                  </a:lnTo>
                  <a:cubicBezTo>
                    <a:pt x="609552" y="665788"/>
                    <a:pt x="552675" y="698500"/>
                    <a:pt x="491157" y="698500"/>
                  </a:cubicBezTo>
                  <a:lnTo>
                    <a:pt x="283483" y="698500"/>
                  </a:lnTo>
                  <a:cubicBezTo>
                    <a:pt x="221965" y="698500"/>
                    <a:pt x="165088" y="665788"/>
                    <a:pt x="134151" y="612616"/>
                  </a:cubicBezTo>
                  <a:lnTo>
                    <a:pt x="30889" y="435134"/>
                  </a:lnTo>
                  <a:cubicBezTo>
                    <a:pt x="0" y="382044"/>
                    <a:pt x="0" y="316456"/>
                    <a:pt x="30889" y="263366"/>
                  </a:cubicBezTo>
                  <a:lnTo>
                    <a:pt x="134151" y="85884"/>
                  </a:lnTo>
                  <a:cubicBezTo>
                    <a:pt x="165088" y="32712"/>
                    <a:pt x="221965" y="0"/>
                    <a:pt x="283483" y="0"/>
                  </a:cubicBezTo>
                  <a:lnTo>
                    <a:pt x="491157" y="0"/>
                  </a:lnTo>
                  <a:cubicBezTo>
                    <a:pt x="552675" y="0"/>
                    <a:pt x="609552" y="32712"/>
                    <a:pt x="640489" y="85884"/>
                  </a:cubicBezTo>
                  <a:lnTo>
                    <a:pt x="743751" y="263366"/>
                  </a:lnTo>
                  <a:cubicBezTo>
                    <a:pt x="774640" y="316456"/>
                    <a:pt x="774640" y="382044"/>
                    <a:pt x="743751" y="435134"/>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tr-TR"/>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3727139" y="7513316"/>
            <a:ext cx="2259546" cy="1941797"/>
            <a:chOff x="0" y="0"/>
            <a:chExt cx="812800" cy="698500"/>
          </a:xfrm>
        </p:grpSpPr>
        <p:sp>
          <p:nvSpPr>
            <p:cNvPr id="13" name="Freeform 13"/>
            <p:cNvSpPr/>
            <p:nvPr/>
          </p:nvSpPr>
          <p:spPr>
            <a:xfrm>
              <a:off x="19080" y="0"/>
              <a:ext cx="774640" cy="698500"/>
            </a:xfrm>
            <a:custGeom>
              <a:avLst/>
              <a:gdLst/>
              <a:ahLst/>
              <a:cxnLst/>
              <a:rect l="l" t="t" r="r" b="b"/>
              <a:pathLst>
                <a:path w="774640" h="698500">
                  <a:moveTo>
                    <a:pt x="743751" y="435134"/>
                  </a:moveTo>
                  <a:lnTo>
                    <a:pt x="640489" y="612616"/>
                  </a:lnTo>
                  <a:cubicBezTo>
                    <a:pt x="609552" y="665788"/>
                    <a:pt x="552675" y="698500"/>
                    <a:pt x="491157" y="698500"/>
                  </a:cubicBezTo>
                  <a:lnTo>
                    <a:pt x="283483" y="698500"/>
                  </a:lnTo>
                  <a:cubicBezTo>
                    <a:pt x="221965" y="698500"/>
                    <a:pt x="165088" y="665788"/>
                    <a:pt x="134151" y="612616"/>
                  </a:cubicBezTo>
                  <a:lnTo>
                    <a:pt x="30889" y="435134"/>
                  </a:lnTo>
                  <a:cubicBezTo>
                    <a:pt x="0" y="382044"/>
                    <a:pt x="0" y="316456"/>
                    <a:pt x="30889" y="263366"/>
                  </a:cubicBezTo>
                  <a:lnTo>
                    <a:pt x="134151" y="85884"/>
                  </a:lnTo>
                  <a:cubicBezTo>
                    <a:pt x="165088" y="32712"/>
                    <a:pt x="221965" y="0"/>
                    <a:pt x="283483" y="0"/>
                  </a:cubicBezTo>
                  <a:lnTo>
                    <a:pt x="491157" y="0"/>
                  </a:lnTo>
                  <a:cubicBezTo>
                    <a:pt x="552675" y="0"/>
                    <a:pt x="609552" y="32712"/>
                    <a:pt x="640489" y="85884"/>
                  </a:cubicBezTo>
                  <a:lnTo>
                    <a:pt x="743751" y="263366"/>
                  </a:lnTo>
                  <a:cubicBezTo>
                    <a:pt x="774640" y="316456"/>
                    <a:pt x="774640" y="382044"/>
                    <a:pt x="743751" y="435134"/>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tr-TR"/>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9394315" y="2392377"/>
            <a:ext cx="4090516" cy="3525539"/>
            <a:chOff x="0" y="0"/>
            <a:chExt cx="768523" cy="662376"/>
          </a:xfrm>
        </p:grpSpPr>
        <p:sp>
          <p:nvSpPr>
            <p:cNvPr id="16" name="Freeform 16"/>
            <p:cNvSpPr/>
            <p:nvPr/>
          </p:nvSpPr>
          <p:spPr>
            <a:xfrm>
              <a:off x="18361" y="0"/>
              <a:ext cx="731801" cy="662376"/>
            </a:xfrm>
            <a:custGeom>
              <a:avLst/>
              <a:gdLst/>
              <a:ahLst/>
              <a:cxnLst/>
              <a:rect l="l" t="t" r="r" b="b"/>
              <a:pathLst>
                <a:path w="731801" h="662376">
                  <a:moveTo>
                    <a:pt x="702652" y="408622"/>
                  </a:moveTo>
                  <a:lnTo>
                    <a:pt x="594472" y="584941"/>
                  </a:lnTo>
                  <a:cubicBezTo>
                    <a:pt x="564953" y="633053"/>
                    <a:pt x="512560" y="662376"/>
                    <a:pt x="456115" y="662376"/>
                  </a:cubicBezTo>
                  <a:lnTo>
                    <a:pt x="275686" y="662376"/>
                  </a:lnTo>
                  <a:cubicBezTo>
                    <a:pt x="219241" y="662376"/>
                    <a:pt x="166848" y="633053"/>
                    <a:pt x="137329" y="584941"/>
                  </a:cubicBezTo>
                  <a:lnTo>
                    <a:pt x="29149" y="408622"/>
                  </a:lnTo>
                  <a:cubicBezTo>
                    <a:pt x="0" y="361114"/>
                    <a:pt x="0" y="301262"/>
                    <a:pt x="29149" y="253754"/>
                  </a:cubicBezTo>
                  <a:lnTo>
                    <a:pt x="137329" y="77434"/>
                  </a:lnTo>
                  <a:cubicBezTo>
                    <a:pt x="166848" y="29323"/>
                    <a:pt x="219241" y="0"/>
                    <a:pt x="275686" y="0"/>
                  </a:cubicBezTo>
                  <a:lnTo>
                    <a:pt x="456115" y="0"/>
                  </a:lnTo>
                  <a:cubicBezTo>
                    <a:pt x="512560" y="0"/>
                    <a:pt x="564953" y="29323"/>
                    <a:pt x="594472" y="77434"/>
                  </a:cubicBezTo>
                  <a:lnTo>
                    <a:pt x="702652" y="253754"/>
                  </a:lnTo>
                  <a:cubicBezTo>
                    <a:pt x="731801" y="301262"/>
                    <a:pt x="731801" y="361114"/>
                    <a:pt x="702652" y="408622"/>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7" name="TextBox 17"/>
            <p:cNvSpPr txBox="1"/>
            <p:nvPr/>
          </p:nvSpPr>
          <p:spPr>
            <a:xfrm>
              <a:off x="114300" y="-38100"/>
              <a:ext cx="539923" cy="700476"/>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638488" y="2590939"/>
            <a:ext cx="3602170" cy="3128414"/>
            <a:chOff x="0" y="0"/>
            <a:chExt cx="4049156" cy="3516612"/>
          </a:xfrm>
        </p:grpSpPr>
        <p:sp>
          <p:nvSpPr>
            <p:cNvPr id="19" name="Freeform 19"/>
            <p:cNvSpPr/>
            <p:nvPr/>
          </p:nvSpPr>
          <p:spPr>
            <a:xfrm>
              <a:off x="103315" y="0"/>
              <a:ext cx="3842525" cy="3516612"/>
            </a:xfrm>
            <a:custGeom>
              <a:avLst/>
              <a:gdLst/>
              <a:ahLst/>
              <a:cxnLst/>
              <a:rect l="l" t="t" r="r" b="b"/>
              <a:pathLst>
                <a:path w="3842525" h="3516612">
                  <a:moveTo>
                    <a:pt x="2390010" y="0"/>
                  </a:moveTo>
                  <a:lnTo>
                    <a:pt x="1452516" y="0"/>
                  </a:lnTo>
                  <a:cubicBezTo>
                    <a:pt x="1116235" y="0"/>
                    <a:pt x="805563" y="179620"/>
                    <a:pt x="637780" y="471054"/>
                  </a:cubicBezTo>
                  <a:lnTo>
                    <a:pt x="167879" y="1287252"/>
                  </a:lnTo>
                  <a:cubicBezTo>
                    <a:pt x="0" y="1578852"/>
                    <a:pt x="0" y="1937760"/>
                    <a:pt x="167879" y="2229360"/>
                  </a:cubicBezTo>
                  <a:lnTo>
                    <a:pt x="637780" y="3045558"/>
                  </a:lnTo>
                  <a:cubicBezTo>
                    <a:pt x="805563" y="3336992"/>
                    <a:pt x="1116235" y="3516612"/>
                    <a:pt x="1452516" y="3516612"/>
                  </a:cubicBezTo>
                  <a:lnTo>
                    <a:pt x="2390010" y="3516612"/>
                  </a:lnTo>
                  <a:cubicBezTo>
                    <a:pt x="2726291" y="3516612"/>
                    <a:pt x="3036962" y="3336992"/>
                    <a:pt x="3204746" y="3045558"/>
                  </a:cubicBezTo>
                  <a:lnTo>
                    <a:pt x="3674647" y="2229360"/>
                  </a:lnTo>
                  <a:cubicBezTo>
                    <a:pt x="3842526" y="1937760"/>
                    <a:pt x="3842526" y="1578852"/>
                    <a:pt x="3674647" y="1287252"/>
                  </a:cubicBezTo>
                  <a:lnTo>
                    <a:pt x="3204746" y="471054"/>
                  </a:lnTo>
                  <a:cubicBezTo>
                    <a:pt x="3036962" y="179620"/>
                    <a:pt x="2726291" y="0"/>
                    <a:pt x="2390010" y="0"/>
                  </a:cubicBezTo>
                  <a:close/>
                </a:path>
              </a:pathLst>
            </a:custGeom>
            <a:blipFill>
              <a:blip r:embed="rId4"/>
              <a:stretch>
                <a:fillRect l="-210" t="-3665" r="-210" b="-3665"/>
              </a:stretch>
            </a:blipFill>
            <a:ln w="209550" cap="rnd">
              <a:solidFill>
                <a:srgbClr val="FFFFFF"/>
              </a:solidFill>
              <a:prstDash val="solid"/>
              <a:round/>
            </a:ln>
          </p:spPr>
          <p:txBody>
            <a:bodyPr/>
            <a:lstStyle/>
            <a:p>
              <a:endParaRPr lang="tr-TR"/>
            </a:p>
          </p:txBody>
        </p:sp>
      </p:grpSp>
      <p:grpSp>
        <p:nvGrpSpPr>
          <p:cNvPr id="20" name="Group 20"/>
          <p:cNvGrpSpPr/>
          <p:nvPr/>
        </p:nvGrpSpPr>
        <p:grpSpPr>
          <a:xfrm>
            <a:off x="5190978" y="2392377"/>
            <a:ext cx="4090516" cy="3525539"/>
            <a:chOff x="0" y="0"/>
            <a:chExt cx="768523" cy="662376"/>
          </a:xfrm>
        </p:grpSpPr>
        <p:sp>
          <p:nvSpPr>
            <p:cNvPr id="21" name="Freeform 21"/>
            <p:cNvSpPr/>
            <p:nvPr/>
          </p:nvSpPr>
          <p:spPr>
            <a:xfrm>
              <a:off x="18361" y="0"/>
              <a:ext cx="731801" cy="662376"/>
            </a:xfrm>
            <a:custGeom>
              <a:avLst/>
              <a:gdLst/>
              <a:ahLst/>
              <a:cxnLst/>
              <a:rect l="l" t="t" r="r" b="b"/>
              <a:pathLst>
                <a:path w="731801" h="662376">
                  <a:moveTo>
                    <a:pt x="702652" y="408622"/>
                  </a:moveTo>
                  <a:lnTo>
                    <a:pt x="594472" y="584941"/>
                  </a:lnTo>
                  <a:cubicBezTo>
                    <a:pt x="564953" y="633053"/>
                    <a:pt x="512560" y="662376"/>
                    <a:pt x="456115" y="662376"/>
                  </a:cubicBezTo>
                  <a:lnTo>
                    <a:pt x="275686" y="662376"/>
                  </a:lnTo>
                  <a:cubicBezTo>
                    <a:pt x="219241" y="662376"/>
                    <a:pt x="166848" y="633053"/>
                    <a:pt x="137329" y="584941"/>
                  </a:cubicBezTo>
                  <a:lnTo>
                    <a:pt x="29149" y="408622"/>
                  </a:lnTo>
                  <a:cubicBezTo>
                    <a:pt x="0" y="361114"/>
                    <a:pt x="0" y="301262"/>
                    <a:pt x="29149" y="253754"/>
                  </a:cubicBezTo>
                  <a:lnTo>
                    <a:pt x="137329" y="77434"/>
                  </a:lnTo>
                  <a:cubicBezTo>
                    <a:pt x="166848" y="29323"/>
                    <a:pt x="219241" y="0"/>
                    <a:pt x="275686" y="0"/>
                  </a:cubicBezTo>
                  <a:lnTo>
                    <a:pt x="456115" y="0"/>
                  </a:lnTo>
                  <a:cubicBezTo>
                    <a:pt x="512560" y="0"/>
                    <a:pt x="564953" y="29323"/>
                    <a:pt x="594472" y="77434"/>
                  </a:cubicBezTo>
                  <a:lnTo>
                    <a:pt x="702652" y="253754"/>
                  </a:lnTo>
                  <a:cubicBezTo>
                    <a:pt x="731801" y="301262"/>
                    <a:pt x="731801" y="361114"/>
                    <a:pt x="702652" y="408622"/>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22" name="TextBox 22"/>
            <p:cNvSpPr txBox="1"/>
            <p:nvPr/>
          </p:nvSpPr>
          <p:spPr>
            <a:xfrm>
              <a:off x="114300" y="-38100"/>
              <a:ext cx="539923" cy="700476"/>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5435151" y="2590939"/>
            <a:ext cx="3602170" cy="3128414"/>
            <a:chOff x="0" y="0"/>
            <a:chExt cx="4049156" cy="3516612"/>
          </a:xfrm>
        </p:grpSpPr>
        <p:sp>
          <p:nvSpPr>
            <p:cNvPr id="24" name="Freeform 24"/>
            <p:cNvSpPr/>
            <p:nvPr/>
          </p:nvSpPr>
          <p:spPr>
            <a:xfrm>
              <a:off x="103315" y="0"/>
              <a:ext cx="3842525" cy="3516612"/>
            </a:xfrm>
            <a:custGeom>
              <a:avLst/>
              <a:gdLst/>
              <a:ahLst/>
              <a:cxnLst/>
              <a:rect l="l" t="t" r="r" b="b"/>
              <a:pathLst>
                <a:path w="3842525" h="3516612">
                  <a:moveTo>
                    <a:pt x="2390010" y="0"/>
                  </a:moveTo>
                  <a:lnTo>
                    <a:pt x="1452516" y="0"/>
                  </a:lnTo>
                  <a:cubicBezTo>
                    <a:pt x="1116235" y="0"/>
                    <a:pt x="805563" y="179620"/>
                    <a:pt x="637780" y="471054"/>
                  </a:cubicBezTo>
                  <a:lnTo>
                    <a:pt x="167879" y="1287252"/>
                  </a:lnTo>
                  <a:cubicBezTo>
                    <a:pt x="0" y="1578852"/>
                    <a:pt x="0" y="1937760"/>
                    <a:pt x="167879" y="2229360"/>
                  </a:cubicBezTo>
                  <a:lnTo>
                    <a:pt x="637780" y="3045558"/>
                  </a:lnTo>
                  <a:cubicBezTo>
                    <a:pt x="805563" y="3336992"/>
                    <a:pt x="1116235" y="3516612"/>
                    <a:pt x="1452516" y="3516612"/>
                  </a:cubicBezTo>
                  <a:lnTo>
                    <a:pt x="2390010" y="3516612"/>
                  </a:lnTo>
                  <a:cubicBezTo>
                    <a:pt x="2726291" y="3516612"/>
                    <a:pt x="3036962" y="3336992"/>
                    <a:pt x="3204746" y="3045558"/>
                  </a:cubicBezTo>
                  <a:lnTo>
                    <a:pt x="3674647" y="2229360"/>
                  </a:lnTo>
                  <a:cubicBezTo>
                    <a:pt x="3842526" y="1937760"/>
                    <a:pt x="3842526" y="1578852"/>
                    <a:pt x="3674647" y="1287252"/>
                  </a:cubicBezTo>
                  <a:lnTo>
                    <a:pt x="3204746" y="471054"/>
                  </a:lnTo>
                  <a:cubicBezTo>
                    <a:pt x="3036962" y="179620"/>
                    <a:pt x="2726291" y="0"/>
                    <a:pt x="2390010" y="0"/>
                  </a:cubicBezTo>
                  <a:close/>
                </a:path>
              </a:pathLst>
            </a:custGeom>
            <a:blipFill>
              <a:blip r:embed="rId5"/>
              <a:stretch>
                <a:fillRect l="-210" t="-17081" r="-210" b="-17081"/>
              </a:stretch>
            </a:blipFill>
            <a:ln w="209550" cap="rnd">
              <a:solidFill>
                <a:srgbClr val="FFFFFF"/>
              </a:solidFill>
              <a:prstDash val="solid"/>
              <a:round/>
            </a:ln>
          </p:spPr>
          <p:txBody>
            <a:bodyPr/>
            <a:lstStyle/>
            <a:p>
              <a:endParaRPr lang="tr-TR"/>
            </a:p>
          </p:txBody>
        </p:sp>
      </p:grpSp>
      <p:sp>
        <p:nvSpPr>
          <p:cNvPr id="25" name="TextBox 25"/>
          <p:cNvSpPr txBox="1"/>
          <p:nvPr/>
        </p:nvSpPr>
        <p:spPr>
          <a:xfrm>
            <a:off x="5119433" y="1028700"/>
            <a:ext cx="8549762" cy="944595"/>
          </a:xfrm>
          <a:prstGeom prst="rect">
            <a:avLst/>
          </a:prstGeom>
        </p:spPr>
        <p:txBody>
          <a:bodyPr lIns="0" tIns="0" rIns="0" bIns="0" rtlCol="0" anchor="t">
            <a:spAutoFit/>
          </a:bodyPr>
          <a:lstStyle/>
          <a:p>
            <a:pPr algn="ctr">
              <a:lnSpc>
                <a:spcPts val="6755"/>
              </a:lnSpc>
            </a:pPr>
            <a:r>
              <a:rPr lang="en-US" sz="6255" b="1" spc="-137">
                <a:solidFill>
                  <a:srgbClr val="8564FB"/>
                </a:solidFill>
                <a:latin typeface="Telegraf Bold"/>
                <a:ea typeface="Telegraf Bold"/>
                <a:cs typeface="Telegraf Bold"/>
                <a:sym typeface="Telegraf Bold"/>
              </a:rPr>
              <a:t>Biz Kimiz ?</a:t>
            </a:r>
          </a:p>
        </p:txBody>
      </p:sp>
      <p:sp>
        <p:nvSpPr>
          <p:cNvPr id="26" name="TextBox 26"/>
          <p:cNvSpPr txBox="1"/>
          <p:nvPr/>
        </p:nvSpPr>
        <p:spPr>
          <a:xfrm>
            <a:off x="5325077" y="6173501"/>
            <a:ext cx="3602170" cy="430561"/>
          </a:xfrm>
          <a:prstGeom prst="rect">
            <a:avLst/>
          </a:prstGeom>
        </p:spPr>
        <p:txBody>
          <a:bodyPr lIns="0" tIns="0" rIns="0" bIns="0" rtlCol="0" anchor="t">
            <a:spAutoFit/>
          </a:bodyPr>
          <a:lstStyle/>
          <a:p>
            <a:pPr algn="ctr">
              <a:lnSpc>
                <a:spcPts val="3011"/>
              </a:lnSpc>
            </a:pPr>
            <a:r>
              <a:rPr lang="en-US" sz="2788" b="1" spc="-61">
                <a:solidFill>
                  <a:srgbClr val="8564FB"/>
                </a:solidFill>
                <a:latin typeface="Telegraf Bold"/>
                <a:ea typeface="Telegraf Bold"/>
                <a:cs typeface="Telegraf Bold"/>
                <a:sym typeface="Telegraf Bold"/>
              </a:rPr>
              <a:t>Sümeyye Erdoğan</a:t>
            </a:r>
          </a:p>
        </p:txBody>
      </p:sp>
      <p:sp>
        <p:nvSpPr>
          <p:cNvPr id="27" name="TextBox 27"/>
          <p:cNvSpPr txBox="1"/>
          <p:nvPr/>
        </p:nvSpPr>
        <p:spPr>
          <a:xfrm>
            <a:off x="10019715" y="6173501"/>
            <a:ext cx="3465116" cy="430561"/>
          </a:xfrm>
          <a:prstGeom prst="rect">
            <a:avLst/>
          </a:prstGeom>
        </p:spPr>
        <p:txBody>
          <a:bodyPr lIns="0" tIns="0" rIns="0" bIns="0" rtlCol="0" anchor="t">
            <a:spAutoFit/>
          </a:bodyPr>
          <a:lstStyle/>
          <a:p>
            <a:pPr algn="ctr">
              <a:lnSpc>
                <a:spcPts val="3011"/>
              </a:lnSpc>
            </a:pPr>
            <a:r>
              <a:rPr lang="en-US" sz="2788" b="1" spc="-61">
                <a:solidFill>
                  <a:srgbClr val="8564FB"/>
                </a:solidFill>
                <a:latin typeface="Telegraf Bold"/>
                <a:ea typeface="Telegraf Bold"/>
                <a:cs typeface="Telegraf Bold"/>
                <a:sym typeface="Telegraf Bold"/>
              </a:rPr>
              <a:t>Gözde Yağızyılmaz</a:t>
            </a:r>
          </a:p>
        </p:txBody>
      </p:sp>
      <p:sp>
        <p:nvSpPr>
          <p:cNvPr id="28" name="AutoShape 28"/>
          <p:cNvSpPr/>
          <p:nvPr/>
        </p:nvSpPr>
        <p:spPr>
          <a:xfrm>
            <a:off x="5325077" y="9258300"/>
            <a:ext cx="7626650" cy="0"/>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none" w="sm" len="sm"/>
          </a:ln>
        </p:spPr>
        <p:txBody>
          <a:bodyPr/>
          <a:lstStyle/>
          <a:p>
            <a:endParaRPr lang="tr-TR"/>
          </a:p>
        </p:txBody>
      </p:sp>
      <p:grpSp>
        <p:nvGrpSpPr>
          <p:cNvPr id="29" name="Group 29"/>
          <p:cNvGrpSpPr/>
          <p:nvPr/>
        </p:nvGrpSpPr>
        <p:grpSpPr>
          <a:xfrm>
            <a:off x="4560861" y="9060795"/>
            <a:ext cx="459648" cy="395010"/>
            <a:chOff x="0" y="0"/>
            <a:chExt cx="812800" cy="698500"/>
          </a:xfrm>
        </p:grpSpPr>
        <p:sp>
          <p:nvSpPr>
            <p:cNvPr id="30" name="Freeform 30"/>
            <p:cNvSpPr/>
            <p:nvPr/>
          </p:nvSpPr>
          <p:spPr>
            <a:xfrm>
              <a:off x="19406" y="0"/>
              <a:ext cx="773988" cy="698500"/>
            </a:xfrm>
            <a:custGeom>
              <a:avLst/>
              <a:gdLst/>
              <a:ahLst/>
              <a:cxnLst/>
              <a:rect l="l" t="t" r="r" b="b"/>
              <a:pathLst>
                <a:path w="773988" h="698500">
                  <a:moveTo>
                    <a:pt x="742572" y="436600"/>
                  </a:moveTo>
                  <a:lnTo>
                    <a:pt x="641016" y="611150"/>
                  </a:lnTo>
                  <a:cubicBezTo>
                    <a:pt x="609551" y="665230"/>
                    <a:pt x="551703" y="698500"/>
                    <a:pt x="489135" y="698500"/>
                  </a:cubicBezTo>
                  <a:lnTo>
                    <a:pt x="284853" y="698500"/>
                  </a:lnTo>
                  <a:cubicBezTo>
                    <a:pt x="222285" y="698500"/>
                    <a:pt x="164437" y="665230"/>
                    <a:pt x="132972" y="611150"/>
                  </a:cubicBezTo>
                  <a:lnTo>
                    <a:pt x="31416" y="436600"/>
                  </a:lnTo>
                  <a:cubicBezTo>
                    <a:pt x="0" y="382604"/>
                    <a:pt x="0" y="315896"/>
                    <a:pt x="31416" y="261900"/>
                  </a:cubicBezTo>
                  <a:lnTo>
                    <a:pt x="132972" y="87350"/>
                  </a:lnTo>
                  <a:cubicBezTo>
                    <a:pt x="164437" y="33270"/>
                    <a:pt x="222285" y="0"/>
                    <a:pt x="284853" y="0"/>
                  </a:cubicBezTo>
                  <a:lnTo>
                    <a:pt x="489135" y="0"/>
                  </a:lnTo>
                  <a:cubicBezTo>
                    <a:pt x="551703" y="0"/>
                    <a:pt x="609551" y="33270"/>
                    <a:pt x="641016" y="87350"/>
                  </a:cubicBezTo>
                  <a:lnTo>
                    <a:pt x="742572" y="261900"/>
                  </a:lnTo>
                  <a:cubicBezTo>
                    <a:pt x="773988" y="315896"/>
                    <a:pt x="773988" y="382604"/>
                    <a:pt x="742572" y="436600"/>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31" name="TextBox 3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32" name="Group 32"/>
          <p:cNvGrpSpPr/>
          <p:nvPr/>
        </p:nvGrpSpPr>
        <p:grpSpPr>
          <a:xfrm>
            <a:off x="13255006" y="9060795"/>
            <a:ext cx="459648" cy="395010"/>
            <a:chOff x="0" y="0"/>
            <a:chExt cx="812800" cy="698500"/>
          </a:xfrm>
        </p:grpSpPr>
        <p:sp>
          <p:nvSpPr>
            <p:cNvPr id="33" name="Freeform 33"/>
            <p:cNvSpPr/>
            <p:nvPr/>
          </p:nvSpPr>
          <p:spPr>
            <a:xfrm>
              <a:off x="19406" y="0"/>
              <a:ext cx="773988" cy="698500"/>
            </a:xfrm>
            <a:custGeom>
              <a:avLst/>
              <a:gdLst/>
              <a:ahLst/>
              <a:cxnLst/>
              <a:rect l="l" t="t" r="r" b="b"/>
              <a:pathLst>
                <a:path w="773988" h="698500">
                  <a:moveTo>
                    <a:pt x="742572" y="436600"/>
                  </a:moveTo>
                  <a:lnTo>
                    <a:pt x="641016" y="611150"/>
                  </a:lnTo>
                  <a:cubicBezTo>
                    <a:pt x="609551" y="665230"/>
                    <a:pt x="551703" y="698500"/>
                    <a:pt x="489135" y="698500"/>
                  </a:cubicBezTo>
                  <a:lnTo>
                    <a:pt x="284853" y="698500"/>
                  </a:lnTo>
                  <a:cubicBezTo>
                    <a:pt x="222285" y="698500"/>
                    <a:pt x="164437" y="665230"/>
                    <a:pt x="132972" y="611150"/>
                  </a:cubicBezTo>
                  <a:lnTo>
                    <a:pt x="31416" y="436600"/>
                  </a:lnTo>
                  <a:cubicBezTo>
                    <a:pt x="0" y="382604"/>
                    <a:pt x="0" y="315896"/>
                    <a:pt x="31416" y="261900"/>
                  </a:cubicBezTo>
                  <a:lnTo>
                    <a:pt x="132972" y="87350"/>
                  </a:lnTo>
                  <a:cubicBezTo>
                    <a:pt x="164437" y="33270"/>
                    <a:pt x="222285" y="0"/>
                    <a:pt x="284853" y="0"/>
                  </a:cubicBezTo>
                  <a:lnTo>
                    <a:pt x="489135" y="0"/>
                  </a:lnTo>
                  <a:cubicBezTo>
                    <a:pt x="551703" y="0"/>
                    <a:pt x="609551" y="33270"/>
                    <a:pt x="641016" y="87350"/>
                  </a:cubicBezTo>
                  <a:lnTo>
                    <a:pt x="742572" y="261900"/>
                  </a:lnTo>
                  <a:cubicBezTo>
                    <a:pt x="773988" y="315896"/>
                    <a:pt x="773988" y="382604"/>
                    <a:pt x="742572" y="436600"/>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34" name="TextBox 3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50518" y="6095613"/>
            <a:ext cx="7517262" cy="7517262"/>
          </a:xfrm>
          <a:custGeom>
            <a:avLst/>
            <a:gdLst/>
            <a:ahLst/>
            <a:cxnLst/>
            <a:rect l="l" t="t" r="r" b="b"/>
            <a:pathLst>
              <a:path w="7517262" h="7517262">
                <a:moveTo>
                  <a:pt x="0" y="0"/>
                </a:moveTo>
                <a:lnTo>
                  <a:pt x="7517263" y="0"/>
                </a:lnTo>
                <a:lnTo>
                  <a:pt x="7517263" y="7517262"/>
                </a:lnTo>
                <a:lnTo>
                  <a:pt x="0" y="7517262"/>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3" name="Group 3"/>
          <p:cNvGrpSpPr/>
          <p:nvPr/>
        </p:nvGrpSpPr>
        <p:grpSpPr>
          <a:xfrm>
            <a:off x="-1829736" y="6144106"/>
            <a:ext cx="8110386" cy="6969863"/>
            <a:chOff x="0" y="0"/>
            <a:chExt cx="812800" cy="698500"/>
          </a:xfrm>
        </p:grpSpPr>
        <p:sp>
          <p:nvSpPr>
            <p:cNvPr id="4" name="Freeform 4"/>
            <p:cNvSpPr/>
            <p:nvPr/>
          </p:nvSpPr>
          <p:spPr>
            <a:xfrm>
              <a:off x="5316" y="0"/>
              <a:ext cx="802169" cy="698500"/>
            </a:xfrm>
            <a:custGeom>
              <a:avLst/>
              <a:gdLst/>
              <a:ahLst/>
              <a:cxnLst/>
              <a:rect l="l" t="t" r="r" b="b"/>
              <a:pathLst>
                <a:path w="802169" h="698500">
                  <a:moveTo>
                    <a:pt x="793563" y="373177"/>
                  </a:moveTo>
                  <a:lnTo>
                    <a:pt x="618205" y="674573"/>
                  </a:lnTo>
                  <a:cubicBezTo>
                    <a:pt x="609586" y="689387"/>
                    <a:pt x="593740" y="698500"/>
                    <a:pt x="576602" y="698500"/>
                  </a:cubicBezTo>
                  <a:lnTo>
                    <a:pt x="225566" y="698500"/>
                  </a:lnTo>
                  <a:cubicBezTo>
                    <a:pt x="208428" y="698500"/>
                    <a:pt x="192582" y="689387"/>
                    <a:pt x="183963" y="674573"/>
                  </a:cubicBezTo>
                  <a:lnTo>
                    <a:pt x="8605" y="373177"/>
                  </a:lnTo>
                  <a:cubicBezTo>
                    <a:pt x="0" y="358386"/>
                    <a:pt x="0" y="340114"/>
                    <a:pt x="8605" y="325323"/>
                  </a:cubicBezTo>
                  <a:lnTo>
                    <a:pt x="183963" y="23927"/>
                  </a:lnTo>
                  <a:cubicBezTo>
                    <a:pt x="192582" y="9113"/>
                    <a:pt x="208428" y="0"/>
                    <a:pt x="225566" y="0"/>
                  </a:cubicBezTo>
                  <a:lnTo>
                    <a:pt x="576602" y="0"/>
                  </a:lnTo>
                  <a:cubicBezTo>
                    <a:pt x="593740" y="0"/>
                    <a:pt x="609586" y="9113"/>
                    <a:pt x="618205" y="23927"/>
                  </a:cubicBezTo>
                  <a:lnTo>
                    <a:pt x="793563" y="325323"/>
                  </a:lnTo>
                  <a:cubicBezTo>
                    <a:pt x="802168" y="340114"/>
                    <a:pt x="802168" y="358386"/>
                    <a:pt x="793563" y="373177"/>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0800000">
            <a:off x="-3279071" y="-1070636"/>
            <a:ext cx="8264793" cy="4333987"/>
            <a:chOff x="0" y="0"/>
            <a:chExt cx="1100372" cy="577026"/>
          </a:xfrm>
        </p:grpSpPr>
        <p:sp>
          <p:nvSpPr>
            <p:cNvPr id="7" name="Freeform 7"/>
            <p:cNvSpPr/>
            <p:nvPr/>
          </p:nvSpPr>
          <p:spPr>
            <a:xfrm>
              <a:off x="6261" y="0"/>
              <a:ext cx="1087850" cy="577026"/>
            </a:xfrm>
            <a:custGeom>
              <a:avLst/>
              <a:gdLst/>
              <a:ahLst/>
              <a:cxnLst/>
              <a:rect l="l" t="t" r="r" b="b"/>
              <a:pathLst>
                <a:path w="1087850" h="577026">
                  <a:moveTo>
                    <a:pt x="1078469" y="310723"/>
                  </a:moveTo>
                  <a:lnTo>
                    <a:pt x="906553" y="554816"/>
                  </a:lnTo>
                  <a:cubicBezTo>
                    <a:pt x="896746" y="568741"/>
                    <a:pt x="880778" y="577026"/>
                    <a:pt x="863746" y="577026"/>
                  </a:cubicBezTo>
                  <a:lnTo>
                    <a:pt x="224104" y="577026"/>
                  </a:lnTo>
                  <a:cubicBezTo>
                    <a:pt x="207072" y="577026"/>
                    <a:pt x="191104" y="568741"/>
                    <a:pt x="181297" y="554816"/>
                  </a:cubicBezTo>
                  <a:lnTo>
                    <a:pt x="9381" y="310723"/>
                  </a:lnTo>
                  <a:cubicBezTo>
                    <a:pt x="0" y="297402"/>
                    <a:pt x="0" y="279624"/>
                    <a:pt x="9381" y="266303"/>
                  </a:cubicBezTo>
                  <a:lnTo>
                    <a:pt x="181297" y="22210"/>
                  </a:lnTo>
                  <a:cubicBezTo>
                    <a:pt x="191104" y="8285"/>
                    <a:pt x="207072" y="0"/>
                    <a:pt x="224104" y="0"/>
                  </a:cubicBezTo>
                  <a:lnTo>
                    <a:pt x="863746" y="0"/>
                  </a:lnTo>
                  <a:cubicBezTo>
                    <a:pt x="880778" y="0"/>
                    <a:pt x="896746" y="8285"/>
                    <a:pt x="906553" y="22210"/>
                  </a:cubicBezTo>
                  <a:lnTo>
                    <a:pt x="1078469" y="266303"/>
                  </a:lnTo>
                  <a:cubicBezTo>
                    <a:pt x="1087850" y="279624"/>
                    <a:pt x="1087850" y="297402"/>
                    <a:pt x="1078469" y="310723"/>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8" name="TextBox 8"/>
            <p:cNvSpPr txBox="1"/>
            <p:nvPr/>
          </p:nvSpPr>
          <p:spPr>
            <a:xfrm>
              <a:off x="114300" y="-38100"/>
              <a:ext cx="871772" cy="61512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10800000">
            <a:off x="-344093" y="-1814710"/>
            <a:ext cx="5996155" cy="2480677"/>
            <a:chOff x="0" y="0"/>
            <a:chExt cx="1688376" cy="698500"/>
          </a:xfrm>
        </p:grpSpPr>
        <p:sp>
          <p:nvSpPr>
            <p:cNvPr id="10" name="Freeform 10"/>
            <p:cNvSpPr/>
            <p:nvPr/>
          </p:nvSpPr>
          <p:spPr>
            <a:xfrm>
              <a:off x="7190" y="0"/>
              <a:ext cx="1673996" cy="698500"/>
            </a:xfrm>
            <a:custGeom>
              <a:avLst/>
              <a:gdLst/>
              <a:ahLst/>
              <a:cxnLst/>
              <a:rect l="l" t="t" r="r" b="b"/>
              <a:pathLst>
                <a:path w="1673996" h="698500">
                  <a:moveTo>
                    <a:pt x="1662356" y="381614"/>
                  </a:moveTo>
                  <a:lnTo>
                    <a:pt x="1496816" y="666136"/>
                  </a:lnTo>
                  <a:cubicBezTo>
                    <a:pt x="1485158" y="686173"/>
                    <a:pt x="1463724" y="698500"/>
                    <a:pt x="1440542" y="698500"/>
                  </a:cubicBezTo>
                  <a:lnTo>
                    <a:pt x="233453" y="698500"/>
                  </a:lnTo>
                  <a:cubicBezTo>
                    <a:pt x="210271" y="698500"/>
                    <a:pt x="188838" y="686173"/>
                    <a:pt x="177180" y="666136"/>
                  </a:cubicBezTo>
                  <a:lnTo>
                    <a:pt x="11640" y="381614"/>
                  </a:lnTo>
                  <a:cubicBezTo>
                    <a:pt x="0" y="361608"/>
                    <a:pt x="0" y="336892"/>
                    <a:pt x="11640" y="316886"/>
                  </a:cubicBezTo>
                  <a:lnTo>
                    <a:pt x="177180" y="32364"/>
                  </a:lnTo>
                  <a:cubicBezTo>
                    <a:pt x="188838" y="12327"/>
                    <a:pt x="210271" y="0"/>
                    <a:pt x="233453" y="0"/>
                  </a:cubicBezTo>
                  <a:lnTo>
                    <a:pt x="1440542" y="0"/>
                  </a:lnTo>
                  <a:cubicBezTo>
                    <a:pt x="1463724" y="0"/>
                    <a:pt x="1485158" y="12327"/>
                    <a:pt x="1496816" y="32364"/>
                  </a:cubicBezTo>
                  <a:lnTo>
                    <a:pt x="1662356" y="316886"/>
                  </a:lnTo>
                  <a:cubicBezTo>
                    <a:pt x="1673996" y="336892"/>
                    <a:pt x="1673996" y="361608"/>
                    <a:pt x="1662356" y="381614"/>
                  </a:cubicBezTo>
                  <a:close/>
                </a:path>
              </a:pathLst>
            </a:custGeom>
            <a:gradFill rotWithShape="1">
              <a:gsLst>
                <a:gs pos="0">
                  <a:srgbClr val="FFFFFF">
                    <a:alpha val="100000"/>
                  </a:srgbClr>
                </a:gs>
                <a:gs pos="100000">
                  <a:srgbClr val="9B9B9B">
                    <a:alpha val="0"/>
                  </a:srgbClr>
                </a:gs>
              </a:gsLst>
              <a:lin ang="0"/>
            </a:gradFill>
          </p:spPr>
          <p:txBody>
            <a:bodyPr/>
            <a:lstStyle/>
            <a:p>
              <a:endParaRPr lang="tr-TR"/>
            </a:p>
          </p:txBody>
        </p:sp>
        <p:sp>
          <p:nvSpPr>
            <p:cNvPr id="11" name="TextBox 11"/>
            <p:cNvSpPr txBox="1"/>
            <p:nvPr/>
          </p:nvSpPr>
          <p:spPr>
            <a:xfrm>
              <a:off x="114300" y="-38100"/>
              <a:ext cx="1459776"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896838" y="2151478"/>
            <a:ext cx="9413218" cy="5745239"/>
            <a:chOff x="0" y="0"/>
            <a:chExt cx="1144449" cy="698500"/>
          </a:xfrm>
        </p:grpSpPr>
        <p:sp>
          <p:nvSpPr>
            <p:cNvPr id="13" name="Freeform 13"/>
            <p:cNvSpPr/>
            <p:nvPr/>
          </p:nvSpPr>
          <p:spPr>
            <a:xfrm>
              <a:off x="4580" y="0"/>
              <a:ext cx="1135289" cy="698500"/>
            </a:xfrm>
            <a:custGeom>
              <a:avLst/>
              <a:gdLst/>
              <a:ahLst/>
              <a:cxnLst/>
              <a:rect l="l" t="t" r="r" b="b"/>
              <a:pathLst>
                <a:path w="1135289" h="698500">
                  <a:moveTo>
                    <a:pt x="1127875" y="369866"/>
                  </a:moveTo>
                  <a:lnTo>
                    <a:pt x="948664" y="677884"/>
                  </a:lnTo>
                  <a:cubicBezTo>
                    <a:pt x="941238" y="690648"/>
                    <a:pt x="927585" y="698500"/>
                    <a:pt x="912818" y="698500"/>
                  </a:cubicBezTo>
                  <a:lnTo>
                    <a:pt x="222471" y="698500"/>
                  </a:lnTo>
                  <a:cubicBezTo>
                    <a:pt x="207704" y="698500"/>
                    <a:pt x="194052" y="690648"/>
                    <a:pt x="186625" y="677884"/>
                  </a:cubicBezTo>
                  <a:lnTo>
                    <a:pt x="7415" y="369866"/>
                  </a:lnTo>
                  <a:cubicBezTo>
                    <a:pt x="0" y="357122"/>
                    <a:pt x="0" y="341378"/>
                    <a:pt x="7415" y="328634"/>
                  </a:cubicBezTo>
                  <a:lnTo>
                    <a:pt x="186625" y="20616"/>
                  </a:lnTo>
                  <a:cubicBezTo>
                    <a:pt x="194052" y="7852"/>
                    <a:pt x="207704" y="0"/>
                    <a:pt x="222471" y="0"/>
                  </a:cubicBezTo>
                  <a:lnTo>
                    <a:pt x="912818" y="0"/>
                  </a:lnTo>
                  <a:cubicBezTo>
                    <a:pt x="927585" y="0"/>
                    <a:pt x="941238" y="7852"/>
                    <a:pt x="948664" y="20616"/>
                  </a:cubicBezTo>
                  <a:lnTo>
                    <a:pt x="1127875" y="328634"/>
                  </a:lnTo>
                  <a:cubicBezTo>
                    <a:pt x="1135289" y="341378"/>
                    <a:pt x="1135289" y="357122"/>
                    <a:pt x="1127875" y="369866"/>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4" name="TextBox 14"/>
            <p:cNvSpPr txBox="1"/>
            <p:nvPr/>
          </p:nvSpPr>
          <p:spPr>
            <a:xfrm>
              <a:off x="114300" y="-38100"/>
              <a:ext cx="915849"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144457" y="2400912"/>
            <a:ext cx="6058479" cy="5246370"/>
            <a:chOff x="0" y="0"/>
            <a:chExt cx="4282440" cy="3708400"/>
          </a:xfrm>
        </p:grpSpPr>
        <p:sp>
          <p:nvSpPr>
            <p:cNvPr id="16" name="Freeform 16"/>
            <p:cNvSpPr/>
            <p:nvPr/>
          </p:nvSpPr>
          <p:spPr>
            <a:xfrm>
              <a:off x="42351" y="0"/>
              <a:ext cx="4197738" cy="3708400"/>
            </a:xfrm>
            <a:custGeom>
              <a:avLst/>
              <a:gdLst/>
              <a:ahLst/>
              <a:cxnLst/>
              <a:rect l="l" t="t" r="r" b="b"/>
              <a:pathLst>
                <a:path w="4197738" h="3708400">
                  <a:moveTo>
                    <a:pt x="2947298" y="0"/>
                  </a:moveTo>
                  <a:lnTo>
                    <a:pt x="1250440" y="0"/>
                  </a:lnTo>
                  <a:cubicBezTo>
                    <a:pt x="1112953" y="0"/>
                    <a:pt x="985909" y="73346"/>
                    <a:pt x="917162" y="192410"/>
                  </a:cubicBezTo>
                  <a:lnTo>
                    <a:pt x="68746" y="1661790"/>
                  </a:lnTo>
                  <a:cubicBezTo>
                    <a:pt x="0" y="1780852"/>
                    <a:pt x="0" y="1927548"/>
                    <a:pt x="68746" y="2046610"/>
                  </a:cubicBezTo>
                  <a:lnTo>
                    <a:pt x="917162" y="3515990"/>
                  </a:lnTo>
                  <a:cubicBezTo>
                    <a:pt x="985909" y="3635054"/>
                    <a:pt x="1112953" y="3708400"/>
                    <a:pt x="1250440" y="3708400"/>
                  </a:cubicBezTo>
                  <a:lnTo>
                    <a:pt x="2947298" y="3708400"/>
                  </a:lnTo>
                  <a:cubicBezTo>
                    <a:pt x="3084785" y="3708400"/>
                    <a:pt x="3211829" y="3635054"/>
                    <a:pt x="3280576" y="3515990"/>
                  </a:cubicBezTo>
                  <a:lnTo>
                    <a:pt x="4128992" y="2046610"/>
                  </a:lnTo>
                  <a:cubicBezTo>
                    <a:pt x="4197738" y="1927548"/>
                    <a:pt x="4197738" y="1780852"/>
                    <a:pt x="4128992" y="1661790"/>
                  </a:cubicBezTo>
                  <a:lnTo>
                    <a:pt x="3280576" y="192410"/>
                  </a:lnTo>
                  <a:cubicBezTo>
                    <a:pt x="3211829" y="73346"/>
                    <a:pt x="3084785" y="0"/>
                    <a:pt x="2947298" y="0"/>
                  </a:cubicBezTo>
                  <a:close/>
                </a:path>
              </a:pathLst>
            </a:custGeom>
            <a:blipFill>
              <a:blip r:embed="rId4"/>
              <a:stretch>
                <a:fillRect l="-16845" r="-16845"/>
              </a:stretch>
            </a:blipFill>
            <a:ln w="209550" cap="rnd">
              <a:solidFill>
                <a:srgbClr val="FFFFFF"/>
              </a:solidFill>
              <a:prstDash val="solid"/>
              <a:round/>
            </a:ln>
          </p:spPr>
          <p:txBody>
            <a:bodyPr/>
            <a:lstStyle/>
            <a:p>
              <a:endParaRPr lang="tr-TR"/>
            </a:p>
          </p:txBody>
        </p:sp>
      </p:grpSp>
      <p:grpSp>
        <p:nvGrpSpPr>
          <p:cNvPr id="17" name="Group 17"/>
          <p:cNvGrpSpPr/>
          <p:nvPr/>
        </p:nvGrpSpPr>
        <p:grpSpPr>
          <a:xfrm>
            <a:off x="-1230789" y="2881005"/>
            <a:ext cx="4750490" cy="4082453"/>
            <a:chOff x="0" y="0"/>
            <a:chExt cx="812800" cy="698500"/>
          </a:xfrm>
        </p:grpSpPr>
        <p:sp>
          <p:nvSpPr>
            <p:cNvPr id="18" name="Freeform 18"/>
            <p:cNvSpPr/>
            <p:nvPr/>
          </p:nvSpPr>
          <p:spPr>
            <a:xfrm>
              <a:off x="9075" y="0"/>
              <a:ext cx="794649" cy="698500"/>
            </a:xfrm>
            <a:custGeom>
              <a:avLst/>
              <a:gdLst/>
              <a:ahLst/>
              <a:cxnLst/>
              <a:rect l="l" t="t" r="r" b="b"/>
              <a:pathLst>
                <a:path w="794649" h="698500">
                  <a:moveTo>
                    <a:pt x="779957" y="390100"/>
                  </a:moveTo>
                  <a:lnTo>
                    <a:pt x="624293" y="657650"/>
                  </a:lnTo>
                  <a:cubicBezTo>
                    <a:pt x="609578" y="682941"/>
                    <a:pt x="582524" y="698500"/>
                    <a:pt x="553263" y="698500"/>
                  </a:cubicBezTo>
                  <a:lnTo>
                    <a:pt x="241387" y="698500"/>
                  </a:lnTo>
                  <a:cubicBezTo>
                    <a:pt x="212126" y="698500"/>
                    <a:pt x="185072" y="682941"/>
                    <a:pt x="170357" y="657650"/>
                  </a:cubicBezTo>
                  <a:lnTo>
                    <a:pt x="14693" y="390100"/>
                  </a:lnTo>
                  <a:cubicBezTo>
                    <a:pt x="0" y="364848"/>
                    <a:pt x="0" y="333652"/>
                    <a:pt x="14693" y="308400"/>
                  </a:cubicBezTo>
                  <a:lnTo>
                    <a:pt x="170357" y="40850"/>
                  </a:lnTo>
                  <a:cubicBezTo>
                    <a:pt x="185072" y="15559"/>
                    <a:pt x="212126" y="0"/>
                    <a:pt x="241387" y="0"/>
                  </a:cubicBezTo>
                  <a:lnTo>
                    <a:pt x="553263" y="0"/>
                  </a:lnTo>
                  <a:cubicBezTo>
                    <a:pt x="582524" y="0"/>
                    <a:pt x="609578" y="15559"/>
                    <a:pt x="624293" y="40850"/>
                  </a:cubicBezTo>
                  <a:lnTo>
                    <a:pt x="779957" y="308400"/>
                  </a:lnTo>
                  <a:cubicBezTo>
                    <a:pt x="794650" y="333652"/>
                    <a:pt x="794650" y="364848"/>
                    <a:pt x="779957" y="390100"/>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9" name="TextBox 1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968090" y="3092862"/>
            <a:ext cx="4225092" cy="3658739"/>
            <a:chOff x="0" y="0"/>
            <a:chExt cx="4282440" cy="3708400"/>
          </a:xfrm>
        </p:grpSpPr>
        <p:sp>
          <p:nvSpPr>
            <p:cNvPr id="21" name="Freeform 21"/>
            <p:cNvSpPr/>
            <p:nvPr/>
          </p:nvSpPr>
          <p:spPr>
            <a:xfrm>
              <a:off x="60728" y="0"/>
              <a:ext cx="4160984" cy="3708400"/>
            </a:xfrm>
            <a:custGeom>
              <a:avLst/>
              <a:gdLst/>
              <a:ahLst/>
              <a:cxnLst/>
              <a:rect l="l" t="t" r="r" b="b"/>
              <a:pathLst>
                <a:path w="4160984" h="3708400">
                  <a:moveTo>
                    <a:pt x="2832511" y="0"/>
                  </a:moveTo>
                  <a:lnTo>
                    <a:pt x="1328473" y="0"/>
                  </a:lnTo>
                  <a:cubicBezTo>
                    <a:pt x="1131327" y="0"/>
                    <a:pt x="949156" y="105173"/>
                    <a:pt x="850577" y="275903"/>
                  </a:cubicBezTo>
                  <a:lnTo>
                    <a:pt x="98577" y="1578297"/>
                  </a:lnTo>
                  <a:cubicBezTo>
                    <a:pt x="0" y="1749025"/>
                    <a:pt x="0" y="1959375"/>
                    <a:pt x="98577" y="2130103"/>
                  </a:cubicBezTo>
                  <a:lnTo>
                    <a:pt x="850577" y="3432497"/>
                  </a:lnTo>
                  <a:cubicBezTo>
                    <a:pt x="949156" y="3603227"/>
                    <a:pt x="1131327" y="3708400"/>
                    <a:pt x="1328473" y="3708400"/>
                  </a:cubicBezTo>
                  <a:lnTo>
                    <a:pt x="2832511" y="3708400"/>
                  </a:lnTo>
                  <a:cubicBezTo>
                    <a:pt x="3029657" y="3708400"/>
                    <a:pt x="3211828" y="3603227"/>
                    <a:pt x="3310408" y="3432497"/>
                  </a:cubicBezTo>
                  <a:lnTo>
                    <a:pt x="4062407" y="2130103"/>
                  </a:lnTo>
                  <a:cubicBezTo>
                    <a:pt x="4160984" y="1959375"/>
                    <a:pt x="4160984" y="1749025"/>
                    <a:pt x="4062407" y="1578297"/>
                  </a:cubicBezTo>
                  <a:lnTo>
                    <a:pt x="3310407" y="275903"/>
                  </a:lnTo>
                  <a:cubicBezTo>
                    <a:pt x="3211828" y="105173"/>
                    <a:pt x="3029657" y="0"/>
                    <a:pt x="2832511" y="0"/>
                  </a:cubicBezTo>
                  <a:close/>
                </a:path>
              </a:pathLst>
            </a:custGeom>
            <a:blipFill>
              <a:blip r:embed="rId5"/>
              <a:stretch>
                <a:fillRect l="-37777" r="-37777"/>
              </a:stretch>
            </a:blipFill>
            <a:ln w="209550" cap="rnd">
              <a:solidFill>
                <a:srgbClr val="FFFFFF"/>
              </a:solidFill>
              <a:prstDash val="solid"/>
              <a:round/>
            </a:ln>
          </p:spPr>
          <p:txBody>
            <a:bodyPr/>
            <a:lstStyle/>
            <a:p>
              <a:endParaRPr lang="tr-TR"/>
            </a:p>
          </p:txBody>
        </p:sp>
      </p:grpSp>
      <p:grpSp>
        <p:nvGrpSpPr>
          <p:cNvPr id="22" name="Group 22"/>
          <p:cNvGrpSpPr/>
          <p:nvPr/>
        </p:nvGrpSpPr>
        <p:grpSpPr>
          <a:xfrm>
            <a:off x="6721571" y="9103325"/>
            <a:ext cx="2754735" cy="2367351"/>
            <a:chOff x="0" y="0"/>
            <a:chExt cx="812800" cy="698500"/>
          </a:xfrm>
        </p:grpSpPr>
        <p:sp>
          <p:nvSpPr>
            <p:cNvPr id="23" name="Freeform 23"/>
            <p:cNvSpPr/>
            <p:nvPr/>
          </p:nvSpPr>
          <p:spPr>
            <a:xfrm>
              <a:off x="15650" y="0"/>
              <a:ext cx="781499" cy="698500"/>
            </a:xfrm>
            <a:custGeom>
              <a:avLst/>
              <a:gdLst/>
              <a:ahLst/>
              <a:cxnLst/>
              <a:rect l="l" t="t" r="r" b="b"/>
              <a:pathLst>
                <a:path w="781499" h="698500">
                  <a:moveTo>
                    <a:pt x="756163" y="419696"/>
                  </a:moveTo>
                  <a:lnTo>
                    <a:pt x="634937" y="628054"/>
                  </a:lnTo>
                  <a:cubicBezTo>
                    <a:pt x="609561" y="671669"/>
                    <a:pt x="562908" y="698500"/>
                    <a:pt x="512448" y="698500"/>
                  </a:cubicBezTo>
                  <a:lnTo>
                    <a:pt x="269052" y="698500"/>
                  </a:lnTo>
                  <a:cubicBezTo>
                    <a:pt x="218592" y="698500"/>
                    <a:pt x="171939" y="671669"/>
                    <a:pt x="146563" y="628054"/>
                  </a:cubicBezTo>
                  <a:lnTo>
                    <a:pt x="25337" y="419696"/>
                  </a:lnTo>
                  <a:cubicBezTo>
                    <a:pt x="0" y="376149"/>
                    <a:pt x="0" y="322351"/>
                    <a:pt x="25337" y="278804"/>
                  </a:cubicBezTo>
                  <a:lnTo>
                    <a:pt x="146563" y="70446"/>
                  </a:lnTo>
                  <a:cubicBezTo>
                    <a:pt x="171939" y="26831"/>
                    <a:pt x="218592" y="0"/>
                    <a:pt x="269052" y="0"/>
                  </a:cubicBezTo>
                  <a:lnTo>
                    <a:pt x="512448" y="0"/>
                  </a:lnTo>
                  <a:cubicBezTo>
                    <a:pt x="562908" y="0"/>
                    <a:pt x="609561" y="26831"/>
                    <a:pt x="634937" y="70446"/>
                  </a:cubicBezTo>
                  <a:lnTo>
                    <a:pt x="756163" y="278804"/>
                  </a:lnTo>
                  <a:cubicBezTo>
                    <a:pt x="781500" y="322351"/>
                    <a:pt x="781500" y="376149"/>
                    <a:pt x="756163" y="419696"/>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24" name="TextBox 2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9701149" y="8383849"/>
            <a:ext cx="11417611" cy="6970056"/>
            <a:chOff x="0" y="0"/>
            <a:chExt cx="974648" cy="594989"/>
          </a:xfrm>
        </p:grpSpPr>
        <p:sp>
          <p:nvSpPr>
            <p:cNvPr id="26" name="Freeform 26"/>
            <p:cNvSpPr/>
            <p:nvPr/>
          </p:nvSpPr>
          <p:spPr>
            <a:xfrm>
              <a:off x="16182" y="0"/>
              <a:ext cx="942284" cy="594989"/>
            </a:xfrm>
            <a:custGeom>
              <a:avLst/>
              <a:gdLst/>
              <a:ahLst/>
              <a:cxnLst/>
              <a:rect l="l" t="t" r="r" b="b"/>
              <a:pathLst>
                <a:path w="942284" h="594989">
                  <a:moveTo>
                    <a:pt x="252113" y="0"/>
                  </a:moveTo>
                  <a:lnTo>
                    <a:pt x="690171" y="0"/>
                  </a:lnTo>
                  <a:cubicBezTo>
                    <a:pt x="729102" y="0"/>
                    <a:pt x="763722" y="24760"/>
                    <a:pt x="776304" y="61601"/>
                  </a:cubicBezTo>
                  <a:lnTo>
                    <a:pt x="937428" y="533388"/>
                  </a:lnTo>
                  <a:cubicBezTo>
                    <a:pt x="942284" y="547606"/>
                    <a:pt x="939979" y="563295"/>
                    <a:pt x="931238" y="575516"/>
                  </a:cubicBezTo>
                  <a:cubicBezTo>
                    <a:pt x="922498" y="587737"/>
                    <a:pt x="908396" y="594989"/>
                    <a:pt x="893371" y="594989"/>
                  </a:cubicBezTo>
                  <a:lnTo>
                    <a:pt x="48913" y="594989"/>
                  </a:lnTo>
                  <a:cubicBezTo>
                    <a:pt x="33887" y="594989"/>
                    <a:pt x="19786" y="587737"/>
                    <a:pt x="11045" y="575516"/>
                  </a:cubicBezTo>
                  <a:cubicBezTo>
                    <a:pt x="2305" y="563295"/>
                    <a:pt x="0" y="547606"/>
                    <a:pt x="4856" y="533388"/>
                  </a:cubicBezTo>
                  <a:lnTo>
                    <a:pt x="165980" y="61601"/>
                  </a:lnTo>
                  <a:cubicBezTo>
                    <a:pt x="178562" y="24760"/>
                    <a:pt x="213182" y="0"/>
                    <a:pt x="252113" y="0"/>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27" name="TextBox 27"/>
            <p:cNvSpPr txBox="1"/>
            <p:nvPr/>
          </p:nvSpPr>
          <p:spPr>
            <a:xfrm>
              <a:off x="127000" y="-38100"/>
              <a:ext cx="720648" cy="633089"/>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rot="-10800000">
            <a:off x="5752208" y="5854295"/>
            <a:ext cx="12852711" cy="1139998"/>
            <a:chOff x="0" y="0"/>
            <a:chExt cx="3385076" cy="300246"/>
          </a:xfrm>
        </p:grpSpPr>
        <p:sp>
          <p:nvSpPr>
            <p:cNvPr id="29" name="Freeform 29"/>
            <p:cNvSpPr/>
            <p:nvPr/>
          </p:nvSpPr>
          <p:spPr>
            <a:xfrm>
              <a:off x="0" y="0"/>
              <a:ext cx="3385076" cy="300246"/>
            </a:xfrm>
            <a:custGeom>
              <a:avLst/>
              <a:gdLst/>
              <a:ahLst/>
              <a:cxnLst/>
              <a:rect l="l" t="t" r="r" b="b"/>
              <a:pathLst>
                <a:path w="3385076" h="300246">
                  <a:moveTo>
                    <a:pt x="0" y="0"/>
                  </a:moveTo>
                  <a:lnTo>
                    <a:pt x="3385076" y="0"/>
                  </a:lnTo>
                  <a:lnTo>
                    <a:pt x="3385076" y="300246"/>
                  </a:lnTo>
                  <a:lnTo>
                    <a:pt x="0" y="300246"/>
                  </a:lnTo>
                  <a:close/>
                </a:path>
              </a:pathLst>
            </a:custGeom>
            <a:gradFill rotWithShape="1">
              <a:gsLst>
                <a:gs pos="0">
                  <a:srgbClr val="8C52FF">
                    <a:alpha val="100000"/>
                  </a:srgbClr>
                </a:gs>
                <a:gs pos="50000">
                  <a:srgbClr val="5CE1E6">
                    <a:alpha val="100000"/>
                  </a:srgbClr>
                </a:gs>
                <a:gs pos="100000">
                  <a:srgbClr val="5CE1E6">
                    <a:alpha val="0"/>
                  </a:srgbClr>
                </a:gs>
              </a:gsLst>
              <a:lin ang="0"/>
            </a:gradFill>
          </p:spPr>
          <p:txBody>
            <a:bodyPr/>
            <a:lstStyle/>
            <a:p>
              <a:endParaRPr lang="tr-TR"/>
            </a:p>
          </p:txBody>
        </p:sp>
        <p:sp>
          <p:nvSpPr>
            <p:cNvPr id="30" name="TextBox 30"/>
            <p:cNvSpPr txBox="1"/>
            <p:nvPr/>
          </p:nvSpPr>
          <p:spPr>
            <a:xfrm>
              <a:off x="0" y="-38100"/>
              <a:ext cx="3385076" cy="338346"/>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rot="-10800000">
            <a:off x="-505264" y="9854244"/>
            <a:ext cx="5996155" cy="2480677"/>
            <a:chOff x="0" y="0"/>
            <a:chExt cx="1688376" cy="698500"/>
          </a:xfrm>
        </p:grpSpPr>
        <p:sp>
          <p:nvSpPr>
            <p:cNvPr id="32" name="Freeform 32"/>
            <p:cNvSpPr/>
            <p:nvPr/>
          </p:nvSpPr>
          <p:spPr>
            <a:xfrm>
              <a:off x="7190" y="0"/>
              <a:ext cx="1673996" cy="698500"/>
            </a:xfrm>
            <a:custGeom>
              <a:avLst/>
              <a:gdLst/>
              <a:ahLst/>
              <a:cxnLst/>
              <a:rect l="l" t="t" r="r" b="b"/>
              <a:pathLst>
                <a:path w="1673996" h="698500">
                  <a:moveTo>
                    <a:pt x="1662356" y="381614"/>
                  </a:moveTo>
                  <a:lnTo>
                    <a:pt x="1496816" y="666136"/>
                  </a:lnTo>
                  <a:cubicBezTo>
                    <a:pt x="1485158" y="686173"/>
                    <a:pt x="1463724" y="698500"/>
                    <a:pt x="1440542" y="698500"/>
                  </a:cubicBezTo>
                  <a:lnTo>
                    <a:pt x="233453" y="698500"/>
                  </a:lnTo>
                  <a:cubicBezTo>
                    <a:pt x="210271" y="698500"/>
                    <a:pt x="188838" y="686173"/>
                    <a:pt x="177180" y="666136"/>
                  </a:cubicBezTo>
                  <a:lnTo>
                    <a:pt x="11640" y="381614"/>
                  </a:lnTo>
                  <a:cubicBezTo>
                    <a:pt x="0" y="361608"/>
                    <a:pt x="0" y="336892"/>
                    <a:pt x="11640" y="316886"/>
                  </a:cubicBezTo>
                  <a:lnTo>
                    <a:pt x="177180" y="32364"/>
                  </a:lnTo>
                  <a:cubicBezTo>
                    <a:pt x="188838" y="12327"/>
                    <a:pt x="210271" y="0"/>
                    <a:pt x="233453" y="0"/>
                  </a:cubicBezTo>
                  <a:lnTo>
                    <a:pt x="1440542" y="0"/>
                  </a:lnTo>
                  <a:cubicBezTo>
                    <a:pt x="1463724" y="0"/>
                    <a:pt x="1485158" y="12327"/>
                    <a:pt x="1496816" y="32364"/>
                  </a:cubicBezTo>
                  <a:lnTo>
                    <a:pt x="1662356" y="316886"/>
                  </a:lnTo>
                  <a:cubicBezTo>
                    <a:pt x="1673996" y="336892"/>
                    <a:pt x="1673996" y="361608"/>
                    <a:pt x="1662356" y="381614"/>
                  </a:cubicBezTo>
                  <a:close/>
                </a:path>
              </a:pathLst>
            </a:custGeom>
            <a:gradFill rotWithShape="1">
              <a:gsLst>
                <a:gs pos="0">
                  <a:srgbClr val="FFFFFF">
                    <a:alpha val="100000"/>
                  </a:srgbClr>
                </a:gs>
                <a:gs pos="100000">
                  <a:srgbClr val="9B9B9B">
                    <a:alpha val="0"/>
                  </a:srgbClr>
                </a:gs>
              </a:gsLst>
              <a:lin ang="0"/>
            </a:gradFill>
          </p:spPr>
          <p:txBody>
            <a:bodyPr/>
            <a:lstStyle/>
            <a:p>
              <a:endParaRPr lang="tr-TR"/>
            </a:p>
          </p:txBody>
        </p:sp>
        <p:sp>
          <p:nvSpPr>
            <p:cNvPr id="33" name="TextBox 33"/>
            <p:cNvSpPr txBox="1"/>
            <p:nvPr/>
          </p:nvSpPr>
          <p:spPr>
            <a:xfrm>
              <a:off x="114300" y="-38100"/>
              <a:ext cx="1459776"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rot="-10800000">
            <a:off x="-2578825" y="7483118"/>
            <a:ext cx="5157650" cy="1996613"/>
            <a:chOff x="0" y="0"/>
            <a:chExt cx="1804365" cy="698500"/>
          </a:xfrm>
        </p:grpSpPr>
        <p:sp>
          <p:nvSpPr>
            <p:cNvPr id="35" name="Freeform 35"/>
            <p:cNvSpPr/>
            <p:nvPr/>
          </p:nvSpPr>
          <p:spPr>
            <a:xfrm>
              <a:off x="8359" y="0"/>
              <a:ext cx="1787647" cy="698500"/>
            </a:xfrm>
            <a:custGeom>
              <a:avLst/>
              <a:gdLst/>
              <a:ahLst/>
              <a:cxnLst/>
              <a:rect l="l" t="t" r="r" b="b"/>
              <a:pathLst>
                <a:path w="1787647" h="698500">
                  <a:moveTo>
                    <a:pt x="1774115" y="386876"/>
                  </a:moveTo>
                  <a:lnTo>
                    <a:pt x="1614698" y="660874"/>
                  </a:lnTo>
                  <a:cubicBezTo>
                    <a:pt x="1601144" y="684169"/>
                    <a:pt x="1576226" y="698500"/>
                    <a:pt x="1549276" y="698500"/>
                  </a:cubicBezTo>
                  <a:lnTo>
                    <a:pt x="238372" y="698500"/>
                  </a:lnTo>
                  <a:cubicBezTo>
                    <a:pt x="211421" y="698500"/>
                    <a:pt x="186503" y="684169"/>
                    <a:pt x="172950" y="660874"/>
                  </a:cubicBezTo>
                  <a:lnTo>
                    <a:pt x="13532" y="386876"/>
                  </a:lnTo>
                  <a:cubicBezTo>
                    <a:pt x="0" y="363617"/>
                    <a:pt x="0" y="334883"/>
                    <a:pt x="13532" y="311624"/>
                  </a:cubicBezTo>
                  <a:lnTo>
                    <a:pt x="172950" y="37626"/>
                  </a:lnTo>
                  <a:cubicBezTo>
                    <a:pt x="186503" y="14331"/>
                    <a:pt x="211421" y="0"/>
                    <a:pt x="238372" y="0"/>
                  </a:cubicBezTo>
                  <a:lnTo>
                    <a:pt x="1549276" y="0"/>
                  </a:lnTo>
                  <a:cubicBezTo>
                    <a:pt x="1576226" y="0"/>
                    <a:pt x="1601144" y="14331"/>
                    <a:pt x="1614698" y="37626"/>
                  </a:cubicBezTo>
                  <a:lnTo>
                    <a:pt x="1774115" y="311624"/>
                  </a:lnTo>
                  <a:cubicBezTo>
                    <a:pt x="1787647" y="334883"/>
                    <a:pt x="1787647" y="363617"/>
                    <a:pt x="1774115" y="386876"/>
                  </a:cubicBezTo>
                  <a:close/>
                </a:path>
              </a:pathLst>
            </a:custGeom>
            <a:gradFill rotWithShape="1">
              <a:gsLst>
                <a:gs pos="0">
                  <a:srgbClr val="FFFFFF">
                    <a:alpha val="100000"/>
                  </a:srgbClr>
                </a:gs>
                <a:gs pos="100000">
                  <a:srgbClr val="9B9B9B">
                    <a:alpha val="0"/>
                  </a:srgbClr>
                </a:gs>
              </a:gsLst>
              <a:lin ang="0"/>
            </a:gradFill>
          </p:spPr>
          <p:txBody>
            <a:bodyPr/>
            <a:lstStyle/>
            <a:p>
              <a:endParaRPr lang="tr-TR"/>
            </a:p>
          </p:txBody>
        </p:sp>
        <p:sp>
          <p:nvSpPr>
            <p:cNvPr id="36" name="TextBox 36"/>
            <p:cNvSpPr txBox="1"/>
            <p:nvPr/>
          </p:nvSpPr>
          <p:spPr>
            <a:xfrm>
              <a:off x="114300" y="-38100"/>
              <a:ext cx="1575765"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37"/>
          <p:cNvGrpSpPr/>
          <p:nvPr/>
        </p:nvGrpSpPr>
        <p:grpSpPr>
          <a:xfrm>
            <a:off x="6644510" y="1262197"/>
            <a:ext cx="1034800" cy="889281"/>
            <a:chOff x="0" y="0"/>
            <a:chExt cx="812800" cy="698500"/>
          </a:xfrm>
        </p:grpSpPr>
        <p:sp>
          <p:nvSpPr>
            <p:cNvPr id="38" name="Freeform 38"/>
            <p:cNvSpPr/>
            <p:nvPr/>
          </p:nvSpPr>
          <p:spPr>
            <a:xfrm>
              <a:off x="17240" y="0"/>
              <a:ext cx="778320" cy="698500"/>
            </a:xfrm>
            <a:custGeom>
              <a:avLst/>
              <a:gdLst/>
              <a:ahLst/>
              <a:cxnLst/>
              <a:rect l="l" t="t" r="r" b="b"/>
              <a:pathLst>
                <a:path w="778320" h="698500">
                  <a:moveTo>
                    <a:pt x="750411" y="426850"/>
                  </a:moveTo>
                  <a:lnTo>
                    <a:pt x="637509" y="620900"/>
                  </a:lnTo>
                  <a:cubicBezTo>
                    <a:pt x="609556" y="668944"/>
                    <a:pt x="558165" y="698500"/>
                    <a:pt x="502581" y="698500"/>
                  </a:cubicBezTo>
                  <a:lnTo>
                    <a:pt x="275739" y="698500"/>
                  </a:lnTo>
                  <a:cubicBezTo>
                    <a:pt x="220155" y="698500"/>
                    <a:pt x="168764" y="668944"/>
                    <a:pt x="140811" y="620900"/>
                  </a:cubicBezTo>
                  <a:lnTo>
                    <a:pt x="27909" y="426850"/>
                  </a:lnTo>
                  <a:cubicBezTo>
                    <a:pt x="0" y="378881"/>
                    <a:pt x="0" y="319619"/>
                    <a:pt x="27909" y="271650"/>
                  </a:cubicBezTo>
                  <a:lnTo>
                    <a:pt x="140811" y="77600"/>
                  </a:lnTo>
                  <a:cubicBezTo>
                    <a:pt x="168764" y="29556"/>
                    <a:pt x="220155" y="0"/>
                    <a:pt x="275739" y="0"/>
                  </a:cubicBezTo>
                  <a:lnTo>
                    <a:pt x="502581" y="0"/>
                  </a:lnTo>
                  <a:cubicBezTo>
                    <a:pt x="558165" y="0"/>
                    <a:pt x="609556" y="29556"/>
                    <a:pt x="637509" y="77600"/>
                  </a:cubicBezTo>
                  <a:lnTo>
                    <a:pt x="750411" y="271650"/>
                  </a:lnTo>
                  <a:cubicBezTo>
                    <a:pt x="778320" y="319619"/>
                    <a:pt x="778320" y="378881"/>
                    <a:pt x="750411" y="426850"/>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39" name="TextBox 3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40" name="TextBox 40"/>
          <p:cNvSpPr txBox="1"/>
          <p:nvPr/>
        </p:nvSpPr>
        <p:spPr>
          <a:xfrm>
            <a:off x="8433083" y="3607641"/>
            <a:ext cx="9004391" cy="1314591"/>
          </a:xfrm>
          <a:prstGeom prst="rect">
            <a:avLst/>
          </a:prstGeom>
        </p:spPr>
        <p:txBody>
          <a:bodyPr lIns="0" tIns="0" rIns="0" bIns="0" rtlCol="0" anchor="t">
            <a:spAutoFit/>
          </a:bodyPr>
          <a:lstStyle/>
          <a:p>
            <a:pPr algn="r">
              <a:lnSpc>
                <a:spcPts val="9423"/>
              </a:lnSpc>
            </a:pPr>
            <a:r>
              <a:rPr lang="en-US" sz="8725" b="1" spc="-191">
                <a:solidFill>
                  <a:srgbClr val="8564FB"/>
                </a:solidFill>
                <a:latin typeface="Telegraf Bold"/>
                <a:ea typeface="Telegraf Bold"/>
                <a:cs typeface="Telegraf Bold"/>
                <a:sym typeface="Telegraf Bold"/>
              </a:rPr>
              <a:t>Teşekkürler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6066232" y="2974765"/>
            <a:ext cx="8228260" cy="8241997"/>
          </a:xfrm>
          <a:custGeom>
            <a:avLst/>
            <a:gdLst/>
            <a:ahLst/>
            <a:cxnLst/>
            <a:rect l="l" t="t" r="r" b="b"/>
            <a:pathLst>
              <a:path w="8228260" h="8241997">
                <a:moveTo>
                  <a:pt x="8228260" y="0"/>
                </a:moveTo>
                <a:lnTo>
                  <a:pt x="0" y="0"/>
                </a:lnTo>
                <a:lnTo>
                  <a:pt x="0" y="8241997"/>
                </a:lnTo>
                <a:lnTo>
                  <a:pt x="8228260" y="8241997"/>
                </a:lnTo>
                <a:lnTo>
                  <a:pt x="822826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3" name="Group 3"/>
          <p:cNvGrpSpPr/>
          <p:nvPr/>
        </p:nvGrpSpPr>
        <p:grpSpPr>
          <a:xfrm>
            <a:off x="13169167" y="-1517104"/>
            <a:ext cx="10237666" cy="8797994"/>
            <a:chOff x="0" y="0"/>
            <a:chExt cx="812800" cy="698500"/>
          </a:xfrm>
        </p:grpSpPr>
        <p:sp>
          <p:nvSpPr>
            <p:cNvPr id="4" name="Freeform 4"/>
            <p:cNvSpPr/>
            <p:nvPr/>
          </p:nvSpPr>
          <p:spPr>
            <a:xfrm>
              <a:off x="4211" y="0"/>
              <a:ext cx="804378" cy="698500"/>
            </a:xfrm>
            <a:custGeom>
              <a:avLst/>
              <a:gdLst/>
              <a:ahLst/>
              <a:cxnLst/>
              <a:rect l="l" t="t" r="r" b="b"/>
              <a:pathLst>
                <a:path w="804378" h="698500">
                  <a:moveTo>
                    <a:pt x="797560" y="368205"/>
                  </a:moveTo>
                  <a:lnTo>
                    <a:pt x="616418" y="679545"/>
                  </a:lnTo>
                  <a:cubicBezTo>
                    <a:pt x="609590" y="691280"/>
                    <a:pt x="597036" y="698500"/>
                    <a:pt x="583459" y="698500"/>
                  </a:cubicBezTo>
                  <a:lnTo>
                    <a:pt x="220919" y="698500"/>
                  </a:lnTo>
                  <a:cubicBezTo>
                    <a:pt x="207342" y="698500"/>
                    <a:pt x="194788" y="691280"/>
                    <a:pt x="187960" y="679545"/>
                  </a:cubicBezTo>
                  <a:lnTo>
                    <a:pt x="6818" y="368205"/>
                  </a:lnTo>
                  <a:cubicBezTo>
                    <a:pt x="0" y="356488"/>
                    <a:pt x="0" y="342012"/>
                    <a:pt x="6818" y="330295"/>
                  </a:cubicBezTo>
                  <a:lnTo>
                    <a:pt x="187960" y="18955"/>
                  </a:lnTo>
                  <a:cubicBezTo>
                    <a:pt x="194788" y="7220"/>
                    <a:pt x="207342" y="0"/>
                    <a:pt x="220919" y="0"/>
                  </a:cubicBezTo>
                  <a:lnTo>
                    <a:pt x="583459" y="0"/>
                  </a:lnTo>
                  <a:cubicBezTo>
                    <a:pt x="597036" y="0"/>
                    <a:pt x="609590" y="7220"/>
                    <a:pt x="616418" y="18955"/>
                  </a:cubicBezTo>
                  <a:lnTo>
                    <a:pt x="797560" y="330295"/>
                  </a:lnTo>
                  <a:cubicBezTo>
                    <a:pt x="804378" y="342012"/>
                    <a:pt x="804378" y="356488"/>
                    <a:pt x="797560" y="368205"/>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180362" y="1028700"/>
            <a:ext cx="7275275" cy="6252190"/>
            <a:chOff x="0" y="0"/>
            <a:chExt cx="812800" cy="698500"/>
          </a:xfrm>
        </p:grpSpPr>
        <p:sp>
          <p:nvSpPr>
            <p:cNvPr id="7" name="Freeform 7"/>
            <p:cNvSpPr/>
            <p:nvPr/>
          </p:nvSpPr>
          <p:spPr>
            <a:xfrm>
              <a:off x="5926" y="0"/>
              <a:ext cx="800948" cy="698500"/>
            </a:xfrm>
            <a:custGeom>
              <a:avLst/>
              <a:gdLst/>
              <a:ahLst/>
              <a:cxnLst/>
              <a:rect l="l" t="t" r="r" b="b"/>
              <a:pathLst>
                <a:path w="800948" h="698500">
                  <a:moveTo>
                    <a:pt x="791355" y="375924"/>
                  </a:moveTo>
                  <a:lnTo>
                    <a:pt x="619193" y="671826"/>
                  </a:lnTo>
                  <a:cubicBezTo>
                    <a:pt x="609585" y="688340"/>
                    <a:pt x="591920" y="698500"/>
                    <a:pt x="572814" y="698500"/>
                  </a:cubicBezTo>
                  <a:lnTo>
                    <a:pt x="228134" y="698500"/>
                  </a:lnTo>
                  <a:cubicBezTo>
                    <a:pt x="209028" y="698500"/>
                    <a:pt x="191363" y="688340"/>
                    <a:pt x="181755" y="671826"/>
                  </a:cubicBezTo>
                  <a:lnTo>
                    <a:pt x="9593" y="375924"/>
                  </a:lnTo>
                  <a:cubicBezTo>
                    <a:pt x="0" y="359435"/>
                    <a:pt x="0" y="339065"/>
                    <a:pt x="9593" y="322576"/>
                  </a:cubicBezTo>
                  <a:lnTo>
                    <a:pt x="181755" y="26674"/>
                  </a:lnTo>
                  <a:cubicBezTo>
                    <a:pt x="191363" y="10159"/>
                    <a:pt x="209028" y="0"/>
                    <a:pt x="228134" y="0"/>
                  </a:cubicBezTo>
                  <a:lnTo>
                    <a:pt x="572814" y="0"/>
                  </a:lnTo>
                  <a:cubicBezTo>
                    <a:pt x="591920" y="0"/>
                    <a:pt x="609585" y="10159"/>
                    <a:pt x="619193" y="26674"/>
                  </a:cubicBezTo>
                  <a:lnTo>
                    <a:pt x="791355" y="322576"/>
                  </a:lnTo>
                  <a:cubicBezTo>
                    <a:pt x="800948" y="339065"/>
                    <a:pt x="800948" y="359435"/>
                    <a:pt x="791355" y="375924"/>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614642" y="1306716"/>
            <a:ext cx="6406717" cy="5547928"/>
            <a:chOff x="0" y="0"/>
            <a:chExt cx="4282440" cy="3708400"/>
          </a:xfrm>
        </p:grpSpPr>
        <p:sp>
          <p:nvSpPr>
            <p:cNvPr id="10" name="Freeform 10"/>
            <p:cNvSpPr/>
            <p:nvPr/>
          </p:nvSpPr>
          <p:spPr>
            <a:xfrm>
              <a:off x="40049" y="0"/>
              <a:ext cx="4202343" cy="3708400"/>
            </a:xfrm>
            <a:custGeom>
              <a:avLst/>
              <a:gdLst/>
              <a:ahLst/>
              <a:cxnLst/>
              <a:rect l="l" t="t" r="r" b="b"/>
              <a:pathLst>
                <a:path w="4202343" h="3708400">
                  <a:moveTo>
                    <a:pt x="2961677" y="0"/>
                  </a:moveTo>
                  <a:lnTo>
                    <a:pt x="1240665" y="0"/>
                  </a:lnTo>
                  <a:cubicBezTo>
                    <a:pt x="1110652" y="0"/>
                    <a:pt x="990513" y="69359"/>
                    <a:pt x="925503" y="181952"/>
                  </a:cubicBezTo>
                  <a:lnTo>
                    <a:pt x="65010" y="1672248"/>
                  </a:lnTo>
                  <a:cubicBezTo>
                    <a:pt x="0" y="1784839"/>
                    <a:pt x="0" y="1923561"/>
                    <a:pt x="65010" y="2036152"/>
                  </a:cubicBezTo>
                  <a:lnTo>
                    <a:pt x="925503" y="3526448"/>
                  </a:lnTo>
                  <a:cubicBezTo>
                    <a:pt x="990513" y="3639041"/>
                    <a:pt x="1110652" y="3708400"/>
                    <a:pt x="1240665" y="3708400"/>
                  </a:cubicBezTo>
                  <a:lnTo>
                    <a:pt x="2961677" y="3708400"/>
                  </a:lnTo>
                  <a:cubicBezTo>
                    <a:pt x="3091691" y="3708400"/>
                    <a:pt x="3211829" y="3639041"/>
                    <a:pt x="3276840" y="3526448"/>
                  </a:cubicBezTo>
                  <a:lnTo>
                    <a:pt x="4137333" y="2036152"/>
                  </a:lnTo>
                  <a:cubicBezTo>
                    <a:pt x="4202342" y="1923561"/>
                    <a:pt x="4202342" y="1784839"/>
                    <a:pt x="4137332" y="1672248"/>
                  </a:cubicBezTo>
                  <a:lnTo>
                    <a:pt x="3276840" y="181952"/>
                  </a:lnTo>
                  <a:cubicBezTo>
                    <a:pt x="3211828" y="69359"/>
                    <a:pt x="3091690" y="0"/>
                    <a:pt x="2961677" y="0"/>
                  </a:cubicBezTo>
                  <a:close/>
                </a:path>
              </a:pathLst>
            </a:custGeom>
            <a:blipFill>
              <a:blip r:embed="rId4"/>
              <a:stretch>
                <a:fillRect t="-1442" b="-1442"/>
              </a:stretch>
            </a:blipFill>
            <a:ln w="209550" cap="rnd">
              <a:solidFill>
                <a:srgbClr val="FFFFFF"/>
              </a:solidFill>
              <a:prstDash val="solid"/>
              <a:round/>
            </a:ln>
          </p:spPr>
          <p:txBody>
            <a:bodyPr/>
            <a:lstStyle/>
            <a:p>
              <a:endParaRPr lang="tr-TR"/>
            </a:p>
          </p:txBody>
        </p:sp>
      </p:grpSp>
      <p:grpSp>
        <p:nvGrpSpPr>
          <p:cNvPr id="11" name="Group 11"/>
          <p:cNvGrpSpPr/>
          <p:nvPr/>
        </p:nvGrpSpPr>
        <p:grpSpPr>
          <a:xfrm>
            <a:off x="8699167" y="7405336"/>
            <a:ext cx="13458936" cy="8797994"/>
            <a:chOff x="0" y="0"/>
            <a:chExt cx="1068547" cy="698500"/>
          </a:xfrm>
        </p:grpSpPr>
        <p:sp>
          <p:nvSpPr>
            <p:cNvPr id="12" name="Freeform 12"/>
            <p:cNvSpPr/>
            <p:nvPr/>
          </p:nvSpPr>
          <p:spPr>
            <a:xfrm>
              <a:off x="3203" y="0"/>
              <a:ext cx="1062140" cy="698500"/>
            </a:xfrm>
            <a:custGeom>
              <a:avLst/>
              <a:gdLst/>
              <a:ahLst/>
              <a:cxnLst/>
              <a:rect l="l" t="t" r="r" b="b"/>
              <a:pathLst>
                <a:path w="1062140" h="698500">
                  <a:moveTo>
                    <a:pt x="1056955" y="363669"/>
                  </a:moveTo>
                  <a:lnTo>
                    <a:pt x="870533" y="684081"/>
                  </a:lnTo>
                  <a:cubicBezTo>
                    <a:pt x="865339" y="693008"/>
                    <a:pt x="855790" y="698500"/>
                    <a:pt x="845462" y="698500"/>
                  </a:cubicBezTo>
                  <a:lnTo>
                    <a:pt x="216679" y="698500"/>
                  </a:lnTo>
                  <a:cubicBezTo>
                    <a:pt x="206351" y="698500"/>
                    <a:pt x="196802" y="693008"/>
                    <a:pt x="191608" y="684081"/>
                  </a:cubicBezTo>
                  <a:lnTo>
                    <a:pt x="5186" y="363669"/>
                  </a:lnTo>
                  <a:cubicBezTo>
                    <a:pt x="0" y="354756"/>
                    <a:pt x="0" y="343744"/>
                    <a:pt x="5186" y="334831"/>
                  </a:cubicBezTo>
                  <a:lnTo>
                    <a:pt x="191608" y="14419"/>
                  </a:lnTo>
                  <a:cubicBezTo>
                    <a:pt x="196802" y="5492"/>
                    <a:pt x="206351" y="0"/>
                    <a:pt x="216679" y="0"/>
                  </a:cubicBezTo>
                  <a:lnTo>
                    <a:pt x="845462" y="0"/>
                  </a:lnTo>
                  <a:cubicBezTo>
                    <a:pt x="855790" y="0"/>
                    <a:pt x="865339" y="5492"/>
                    <a:pt x="870533" y="14419"/>
                  </a:cubicBezTo>
                  <a:lnTo>
                    <a:pt x="1056955" y="334831"/>
                  </a:lnTo>
                  <a:cubicBezTo>
                    <a:pt x="1062140" y="343744"/>
                    <a:pt x="1062140" y="354756"/>
                    <a:pt x="1056955" y="363669"/>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3" name="TextBox 13"/>
            <p:cNvSpPr txBox="1"/>
            <p:nvPr/>
          </p:nvSpPr>
          <p:spPr>
            <a:xfrm>
              <a:off x="114300" y="-38100"/>
              <a:ext cx="839947"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409744" y="4569950"/>
            <a:ext cx="5878256" cy="5051626"/>
            <a:chOff x="0" y="0"/>
            <a:chExt cx="812800" cy="698500"/>
          </a:xfrm>
        </p:grpSpPr>
        <p:sp>
          <p:nvSpPr>
            <p:cNvPr id="15" name="Freeform 15"/>
            <p:cNvSpPr/>
            <p:nvPr/>
          </p:nvSpPr>
          <p:spPr>
            <a:xfrm>
              <a:off x="7334" y="0"/>
              <a:ext cx="798131" cy="698500"/>
            </a:xfrm>
            <a:custGeom>
              <a:avLst/>
              <a:gdLst/>
              <a:ahLst/>
              <a:cxnLst/>
              <a:rect l="l" t="t" r="r" b="b"/>
              <a:pathLst>
                <a:path w="798131" h="698500">
                  <a:moveTo>
                    <a:pt x="786258" y="382263"/>
                  </a:moveTo>
                  <a:lnTo>
                    <a:pt x="621474" y="665487"/>
                  </a:lnTo>
                  <a:cubicBezTo>
                    <a:pt x="609582" y="685926"/>
                    <a:pt x="587719" y="698500"/>
                    <a:pt x="564072" y="698500"/>
                  </a:cubicBezTo>
                  <a:lnTo>
                    <a:pt x="234060" y="698500"/>
                  </a:lnTo>
                  <a:cubicBezTo>
                    <a:pt x="210413" y="698500"/>
                    <a:pt x="188550" y="685926"/>
                    <a:pt x="176658" y="665487"/>
                  </a:cubicBezTo>
                  <a:lnTo>
                    <a:pt x="11874" y="382263"/>
                  </a:lnTo>
                  <a:cubicBezTo>
                    <a:pt x="0" y="361856"/>
                    <a:pt x="0" y="336644"/>
                    <a:pt x="11874" y="316237"/>
                  </a:cubicBezTo>
                  <a:lnTo>
                    <a:pt x="176658" y="33013"/>
                  </a:lnTo>
                  <a:cubicBezTo>
                    <a:pt x="188550" y="12574"/>
                    <a:pt x="210413" y="0"/>
                    <a:pt x="234060" y="0"/>
                  </a:cubicBezTo>
                  <a:lnTo>
                    <a:pt x="564072" y="0"/>
                  </a:lnTo>
                  <a:cubicBezTo>
                    <a:pt x="587719" y="0"/>
                    <a:pt x="609582" y="12574"/>
                    <a:pt x="621474" y="33013"/>
                  </a:cubicBezTo>
                  <a:lnTo>
                    <a:pt x="786258" y="316237"/>
                  </a:lnTo>
                  <a:cubicBezTo>
                    <a:pt x="798132" y="336644"/>
                    <a:pt x="798132" y="361856"/>
                    <a:pt x="786258" y="382263"/>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6" name="TextBox 16"/>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760632" y="4854464"/>
            <a:ext cx="5176480" cy="4482599"/>
            <a:chOff x="0" y="0"/>
            <a:chExt cx="4282440" cy="3708400"/>
          </a:xfrm>
        </p:grpSpPr>
        <p:sp>
          <p:nvSpPr>
            <p:cNvPr id="18" name="Freeform 18"/>
            <p:cNvSpPr/>
            <p:nvPr/>
          </p:nvSpPr>
          <p:spPr>
            <a:xfrm>
              <a:off x="49567" y="0"/>
              <a:ext cx="4183307" cy="3708400"/>
            </a:xfrm>
            <a:custGeom>
              <a:avLst/>
              <a:gdLst/>
              <a:ahLst/>
              <a:cxnLst/>
              <a:rect l="l" t="t" r="r" b="b"/>
              <a:pathLst>
                <a:path w="4183307" h="3708400">
                  <a:moveTo>
                    <a:pt x="2902226" y="0"/>
                  </a:moveTo>
                  <a:lnTo>
                    <a:pt x="1281080" y="0"/>
                  </a:lnTo>
                  <a:cubicBezTo>
                    <a:pt x="1120168" y="0"/>
                    <a:pt x="971478" y="85843"/>
                    <a:pt x="891016" y="225194"/>
                  </a:cubicBezTo>
                  <a:lnTo>
                    <a:pt x="80460" y="1629006"/>
                  </a:lnTo>
                  <a:cubicBezTo>
                    <a:pt x="0" y="1768355"/>
                    <a:pt x="0" y="1940045"/>
                    <a:pt x="80460" y="2079394"/>
                  </a:cubicBezTo>
                  <a:lnTo>
                    <a:pt x="891016" y="3483206"/>
                  </a:lnTo>
                  <a:cubicBezTo>
                    <a:pt x="971478" y="3622557"/>
                    <a:pt x="1120168" y="3708400"/>
                    <a:pt x="1281080" y="3708400"/>
                  </a:cubicBezTo>
                  <a:lnTo>
                    <a:pt x="2902226" y="3708400"/>
                  </a:lnTo>
                  <a:cubicBezTo>
                    <a:pt x="3063138" y="3708400"/>
                    <a:pt x="3211829" y="3622557"/>
                    <a:pt x="3292290" y="3483206"/>
                  </a:cubicBezTo>
                  <a:lnTo>
                    <a:pt x="4102847" y="2079394"/>
                  </a:lnTo>
                  <a:cubicBezTo>
                    <a:pt x="4183306" y="1940045"/>
                    <a:pt x="4183306" y="1768355"/>
                    <a:pt x="4102847" y="1629006"/>
                  </a:cubicBezTo>
                  <a:lnTo>
                    <a:pt x="3292289" y="225194"/>
                  </a:lnTo>
                  <a:cubicBezTo>
                    <a:pt x="3211829" y="85843"/>
                    <a:pt x="3063138" y="0"/>
                    <a:pt x="2902226" y="0"/>
                  </a:cubicBezTo>
                  <a:close/>
                </a:path>
              </a:pathLst>
            </a:custGeom>
            <a:blipFill>
              <a:blip r:embed="rId5"/>
              <a:stretch>
                <a:fillRect l="-5942" r="-5942"/>
              </a:stretch>
            </a:blipFill>
            <a:ln w="209550" cap="rnd">
              <a:solidFill>
                <a:srgbClr val="FFFFFF"/>
              </a:solidFill>
              <a:prstDash val="solid"/>
              <a:round/>
            </a:ln>
          </p:spPr>
          <p:txBody>
            <a:bodyPr/>
            <a:lstStyle/>
            <a:p>
              <a:endParaRPr lang="tr-TR"/>
            </a:p>
          </p:txBody>
        </p:sp>
      </p:grpSp>
      <p:grpSp>
        <p:nvGrpSpPr>
          <p:cNvPr id="19" name="Group 19"/>
          <p:cNvGrpSpPr/>
          <p:nvPr/>
        </p:nvGrpSpPr>
        <p:grpSpPr>
          <a:xfrm>
            <a:off x="16168510" y="-1348168"/>
            <a:ext cx="4590041" cy="3944567"/>
            <a:chOff x="0" y="0"/>
            <a:chExt cx="812800" cy="698500"/>
          </a:xfrm>
        </p:grpSpPr>
        <p:sp>
          <p:nvSpPr>
            <p:cNvPr id="20" name="Freeform 20"/>
            <p:cNvSpPr/>
            <p:nvPr/>
          </p:nvSpPr>
          <p:spPr>
            <a:xfrm>
              <a:off x="9393" y="0"/>
              <a:ext cx="794015" cy="698500"/>
            </a:xfrm>
            <a:custGeom>
              <a:avLst/>
              <a:gdLst/>
              <a:ahLst/>
              <a:cxnLst/>
              <a:rect l="l" t="t" r="r" b="b"/>
              <a:pathLst>
                <a:path w="794015" h="698500">
                  <a:moveTo>
                    <a:pt x="778809" y="391528"/>
                  </a:moveTo>
                  <a:lnTo>
                    <a:pt x="624805" y="656222"/>
                  </a:lnTo>
                  <a:cubicBezTo>
                    <a:pt x="609576" y="682397"/>
                    <a:pt x="581577" y="698500"/>
                    <a:pt x="551293" y="698500"/>
                  </a:cubicBezTo>
                  <a:lnTo>
                    <a:pt x="242721" y="698500"/>
                  </a:lnTo>
                  <a:cubicBezTo>
                    <a:pt x="212437" y="698500"/>
                    <a:pt x="184438" y="682397"/>
                    <a:pt x="169209" y="656222"/>
                  </a:cubicBezTo>
                  <a:lnTo>
                    <a:pt x="15205" y="391528"/>
                  </a:lnTo>
                  <a:cubicBezTo>
                    <a:pt x="0" y="365394"/>
                    <a:pt x="0" y="333106"/>
                    <a:pt x="15205" y="306972"/>
                  </a:cubicBezTo>
                  <a:lnTo>
                    <a:pt x="169209" y="42278"/>
                  </a:lnTo>
                  <a:cubicBezTo>
                    <a:pt x="184438" y="16103"/>
                    <a:pt x="212437" y="0"/>
                    <a:pt x="242721" y="0"/>
                  </a:cubicBezTo>
                  <a:lnTo>
                    <a:pt x="551293" y="0"/>
                  </a:lnTo>
                  <a:cubicBezTo>
                    <a:pt x="581577" y="0"/>
                    <a:pt x="609576" y="16103"/>
                    <a:pt x="624805" y="42278"/>
                  </a:cubicBezTo>
                  <a:lnTo>
                    <a:pt x="778809" y="306972"/>
                  </a:lnTo>
                  <a:cubicBezTo>
                    <a:pt x="794014" y="333106"/>
                    <a:pt x="794014" y="365394"/>
                    <a:pt x="778809" y="391528"/>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21" name="TextBox 2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8947368" y="8314717"/>
            <a:ext cx="4590041" cy="3944567"/>
            <a:chOff x="0" y="0"/>
            <a:chExt cx="812800" cy="698500"/>
          </a:xfrm>
        </p:grpSpPr>
        <p:sp>
          <p:nvSpPr>
            <p:cNvPr id="23" name="Freeform 23"/>
            <p:cNvSpPr/>
            <p:nvPr/>
          </p:nvSpPr>
          <p:spPr>
            <a:xfrm>
              <a:off x="9393" y="0"/>
              <a:ext cx="794015" cy="698500"/>
            </a:xfrm>
            <a:custGeom>
              <a:avLst/>
              <a:gdLst/>
              <a:ahLst/>
              <a:cxnLst/>
              <a:rect l="l" t="t" r="r" b="b"/>
              <a:pathLst>
                <a:path w="794015" h="698500">
                  <a:moveTo>
                    <a:pt x="778809" y="391528"/>
                  </a:moveTo>
                  <a:lnTo>
                    <a:pt x="624805" y="656222"/>
                  </a:lnTo>
                  <a:cubicBezTo>
                    <a:pt x="609576" y="682397"/>
                    <a:pt x="581577" y="698500"/>
                    <a:pt x="551293" y="698500"/>
                  </a:cubicBezTo>
                  <a:lnTo>
                    <a:pt x="242721" y="698500"/>
                  </a:lnTo>
                  <a:cubicBezTo>
                    <a:pt x="212437" y="698500"/>
                    <a:pt x="184438" y="682397"/>
                    <a:pt x="169209" y="656222"/>
                  </a:cubicBezTo>
                  <a:lnTo>
                    <a:pt x="15205" y="391528"/>
                  </a:lnTo>
                  <a:cubicBezTo>
                    <a:pt x="0" y="365394"/>
                    <a:pt x="0" y="333106"/>
                    <a:pt x="15205" y="306972"/>
                  </a:cubicBezTo>
                  <a:lnTo>
                    <a:pt x="169209" y="42278"/>
                  </a:lnTo>
                  <a:cubicBezTo>
                    <a:pt x="184438" y="16103"/>
                    <a:pt x="212437" y="0"/>
                    <a:pt x="242721" y="0"/>
                  </a:cubicBezTo>
                  <a:lnTo>
                    <a:pt x="551293" y="0"/>
                  </a:lnTo>
                  <a:cubicBezTo>
                    <a:pt x="581577" y="0"/>
                    <a:pt x="609576" y="16103"/>
                    <a:pt x="624805" y="42278"/>
                  </a:cubicBezTo>
                  <a:lnTo>
                    <a:pt x="778809" y="306972"/>
                  </a:lnTo>
                  <a:cubicBezTo>
                    <a:pt x="794014" y="333106"/>
                    <a:pt x="794014" y="365394"/>
                    <a:pt x="778809" y="391528"/>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24" name="TextBox 2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2409744" y="9046744"/>
            <a:ext cx="927369" cy="423112"/>
          </a:xfrm>
          <a:custGeom>
            <a:avLst/>
            <a:gdLst/>
            <a:ahLst/>
            <a:cxnLst/>
            <a:rect l="l" t="t" r="r" b="b"/>
            <a:pathLst>
              <a:path w="927369" h="423112">
                <a:moveTo>
                  <a:pt x="0" y="0"/>
                </a:moveTo>
                <a:lnTo>
                  <a:pt x="927369" y="0"/>
                </a:lnTo>
                <a:lnTo>
                  <a:pt x="927369" y="423112"/>
                </a:lnTo>
                <a:lnTo>
                  <a:pt x="0" y="423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6" name="Freeform 26"/>
          <p:cNvSpPr/>
          <p:nvPr/>
        </p:nvSpPr>
        <p:spPr>
          <a:xfrm>
            <a:off x="16331931" y="1380831"/>
            <a:ext cx="927369" cy="423112"/>
          </a:xfrm>
          <a:custGeom>
            <a:avLst/>
            <a:gdLst/>
            <a:ahLst/>
            <a:cxnLst/>
            <a:rect l="l" t="t" r="r" b="b"/>
            <a:pathLst>
              <a:path w="927369" h="423112">
                <a:moveTo>
                  <a:pt x="0" y="0"/>
                </a:moveTo>
                <a:lnTo>
                  <a:pt x="927369" y="0"/>
                </a:lnTo>
                <a:lnTo>
                  <a:pt x="927369" y="423112"/>
                </a:lnTo>
                <a:lnTo>
                  <a:pt x="0" y="423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7" name="TextBox 27"/>
          <p:cNvSpPr txBox="1"/>
          <p:nvPr/>
        </p:nvSpPr>
        <p:spPr>
          <a:xfrm>
            <a:off x="227655" y="285684"/>
            <a:ext cx="9151662" cy="868632"/>
          </a:xfrm>
          <a:prstGeom prst="rect">
            <a:avLst/>
          </a:prstGeom>
        </p:spPr>
        <p:txBody>
          <a:bodyPr lIns="0" tIns="0" rIns="0" bIns="0" rtlCol="0" anchor="t">
            <a:spAutoFit/>
          </a:bodyPr>
          <a:lstStyle/>
          <a:p>
            <a:pPr algn="l">
              <a:lnSpc>
                <a:spcPts val="6206"/>
              </a:lnSpc>
            </a:pPr>
            <a:r>
              <a:rPr lang="en-US" sz="5746" b="1" spc="-126">
                <a:solidFill>
                  <a:srgbClr val="8564FB"/>
                </a:solidFill>
                <a:latin typeface="Telegraf Bold"/>
                <a:ea typeface="Telegraf Bold"/>
                <a:cs typeface="Telegraf Bold"/>
                <a:sym typeface="Telegraf Bold"/>
              </a:rPr>
              <a:t>Proje Kapsamı</a:t>
            </a:r>
          </a:p>
        </p:txBody>
      </p:sp>
      <p:sp>
        <p:nvSpPr>
          <p:cNvPr id="28" name="TextBox 28"/>
          <p:cNvSpPr txBox="1"/>
          <p:nvPr/>
        </p:nvSpPr>
        <p:spPr>
          <a:xfrm>
            <a:off x="227655" y="1295106"/>
            <a:ext cx="11145589" cy="9066009"/>
          </a:xfrm>
          <a:prstGeom prst="rect">
            <a:avLst/>
          </a:prstGeom>
        </p:spPr>
        <p:txBody>
          <a:bodyPr lIns="0" tIns="0" rIns="0" bIns="0" rtlCol="0" anchor="t">
            <a:spAutoFit/>
          </a:bodyPr>
          <a:lstStyle/>
          <a:p>
            <a:pPr algn="l">
              <a:lnSpc>
                <a:spcPts val="3773"/>
              </a:lnSpc>
            </a:pPr>
            <a:r>
              <a:rPr lang="en-US" sz="2695">
                <a:solidFill>
                  <a:srgbClr val="000000"/>
                </a:solidFill>
                <a:latin typeface="Telegraf"/>
                <a:ea typeface="Telegraf"/>
                <a:cs typeface="Telegraf"/>
                <a:sym typeface="Telegraf"/>
              </a:rPr>
              <a:t>Bu proje,  siber güvenlikte saldırganları tuzağa düşürmek ve onların yöntemlerini analiz etmek amacıyla oluşturulan Honeypot sisteminin sanal ortamda kurulması ve tpotlara düşen saldırıların analizinin Splunk tarafında izlenmesini içeriyor. </a:t>
            </a:r>
          </a:p>
          <a:p>
            <a:pPr algn="l">
              <a:lnSpc>
                <a:spcPts val="3773"/>
              </a:lnSpc>
            </a:pPr>
            <a:endParaRPr lang="en-US" sz="2695">
              <a:solidFill>
                <a:srgbClr val="000000"/>
              </a:solidFill>
              <a:latin typeface="Telegraf"/>
              <a:ea typeface="Telegraf"/>
              <a:cs typeface="Telegraf"/>
              <a:sym typeface="Telegraf"/>
            </a:endParaRPr>
          </a:p>
          <a:p>
            <a:pPr algn="l">
              <a:lnSpc>
                <a:spcPts val="3773"/>
              </a:lnSpc>
            </a:pPr>
            <a:r>
              <a:rPr lang="en-US" sz="2695">
                <a:solidFill>
                  <a:srgbClr val="000000"/>
                </a:solidFill>
                <a:latin typeface="Telegraf"/>
                <a:ea typeface="Telegraf"/>
                <a:cs typeface="Telegraf"/>
                <a:sym typeface="Telegraf"/>
              </a:rPr>
              <a:t>Projenin amacı ;</a:t>
            </a:r>
          </a:p>
          <a:p>
            <a:pPr algn="l">
              <a:lnSpc>
                <a:spcPts val="3773"/>
              </a:lnSpc>
            </a:pPr>
            <a:r>
              <a:rPr lang="en-US" sz="2695">
                <a:solidFill>
                  <a:srgbClr val="000000"/>
                </a:solidFill>
                <a:latin typeface="Telegraf"/>
                <a:ea typeface="Telegraf"/>
                <a:cs typeface="Telegraf"/>
                <a:sym typeface="Telegraf"/>
              </a:rPr>
              <a:t>Gerçek bir hedefmiş gibi davranan, güvenlik açıklarına sahip, ancak aslında izleme ve analiz amacıyla kullanılan bir sistemin sunucu üzerinde kurulması,</a:t>
            </a:r>
          </a:p>
          <a:p>
            <a:pPr algn="l">
              <a:lnSpc>
                <a:spcPts val="3773"/>
              </a:lnSpc>
            </a:pPr>
            <a:r>
              <a:rPr lang="en-US" sz="2695">
                <a:solidFill>
                  <a:srgbClr val="000000"/>
                </a:solidFill>
                <a:latin typeface="Telegraf"/>
                <a:ea typeface="Telegraf"/>
                <a:cs typeface="Telegraf"/>
                <a:sym typeface="Telegraf"/>
              </a:rPr>
              <a:t>Saldırganlar bu sahte sisteme saldırdığında, onların davranışları ve saldırı tekniklerinin kaydedilmesi ve analizi,</a:t>
            </a:r>
          </a:p>
          <a:p>
            <a:pPr algn="l">
              <a:lnSpc>
                <a:spcPts val="3773"/>
              </a:lnSpc>
            </a:pPr>
            <a:r>
              <a:rPr lang="en-US" sz="2695">
                <a:solidFill>
                  <a:srgbClr val="000000"/>
                </a:solidFill>
                <a:latin typeface="Telegraf"/>
                <a:ea typeface="Telegraf"/>
                <a:cs typeface="Telegraf"/>
                <a:sym typeface="Telegraf"/>
              </a:rPr>
              <a:t>Yapılan analizler sonucu elde edilen bilgilerin, güvenlik açıklarını kapatmak ve savunma stratejilerini geliştirmek için kullanılması.</a:t>
            </a:r>
          </a:p>
          <a:p>
            <a:pPr algn="l">
              <a:lnSpc>
                <a:spcPts val="3773"/>
              </a:lnSpc>
            </a:pPr>
            <a:endParaRPr lang="en-US" sz="2695">
              <a:solidFill>
                <a:srgbClr val="000000"/>
              </a:solidFill>
              <a:latin typeface="Telegraf"/>
              <a:ea typeface="Telegraf"/>
              <a:cs typeface="Telegraf"/>
              <a:sym typeface="Telegraf"/>
            </a:endParaRPr>
          </a:p>
          <a:p>
            <a:pPr algn="l">
              <a:lnSpc>
                <a:spcPts val="3773"/>
              </a:lnSpc>
            </a:pPr>
            <a:r>
              <a:rPr lang="en-US" sz="2695">
                <a:solidFill>
                  <a:srgbClr val="000000"/>
                </a:solidFill>
                <a:latin typeface="Telegraf"/>
                <a:ea typeface="Telegraf"/>
                <a:cs typeface="Telegraf"/>
                <a:sym typeface="Telegraf"/>
              </a:rPr>
              <a:t>Bu çalışmanın, siber güvenlik topluluğuna katkı sağlaması ve gelecekte daha güvenli bir dijital ekosistemin inşasına destek olması dileğiyle.</a:t>
            </a:r>
          </a:p>
          <a:p>
            <a:pPr algn="l">
              <a:lnSpc>
                <a:spcPts val="3773"/>
              </a:lnSpc>
            </a:pPr>
            <a:endParaRPr lang="en-US" sz="2695">
              <a:solidFill>
                <a:srgbClr val="000000"/>
              </a:solidFill>
              <a:latin typeface="Telegraf"/>
              <a:ea typeface="Telegraf"/>
              <a:cs typeface="Telegraf"/>
              <a:sym typeface="Telegraf"/>
            </a:endParaRPr>
          </a:p>
          <a:p>
            <a:pPr algn="l">
              <a:lnSpc>
                <a:spcPts val="3773"/>
              </a:lnSpc>
              <a:spcBef>
                <a:spcPct val="0"/>
              </a:spcBef>
            </a:pPr>
            <a:endParaRPr lang="en-US" sz="2695">
              <a:solidFill>
                <a:srgbClr val="000000"/>
              </a:solidFill>
              <a:latin typeface="Telegraf"/>
              <a:ea typeface="Telegraf"/>
              <a:cs typeface="Telegraf"/>
              <a:sym typeface="Telegraf"/>
            </a:endParaRPr>
          </a:p>
        </p:txBody>
      </p:sp>
      <p:sp>
        <p:nvSpPr>
          <p:cNvPr id="29" name="TextBox 29"/>
          <p:cNvSpPr txBox="1"/>
          <p:nvPr/>
        </p:nvSpPr>
        <p:spPr>
          <a:xfrm>
            <a:off x="4549591" y="7214794"/>
            <a:ext cx="1892003" cy="951410"/>
          </a:xfrm>
          <a:prstGeom prst="rect">
            <a:avLst/>
          </a:prstGeom>
        </p:spPr>
        <p:txBody>
          <a:bodyPr lIns="0" tIns="0" rIns="0" bIns="0" rtlCol="0" anchor="t">
            <a:spAutoFit/>
          </a:bodyPr>
          <a:lstStyle/>
          <a:p>
            <a:pPr algn="ctr">
              <a:lnSpc>
                <a:spcPts val="3735"/>
              </a:lnSpc>
              <a:spcBef>
                <a:spcPct val="0"/>
              </a:spcBef>
            </a:pPr>
            <a:r>
              <a:rPr lang="en-US" sz="2667" b="1">
                <a:solidFill>
                  <a:srgbClr val="FFFFFF"/>
                </a:solidFill>
                <a:latin typeface="Telegraf Bold"/>
                <a:ea typeface="Telegraf Bold"/>
                <a:cs typeface="Telegraf Bold"/>
                <a:sym typeface="Telegraf Bold"/>
              </a:rPr>
              <a:t>Problem-solving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5283" y="636293"/>
            <a:ext cx="16677435" cy="9381057"/>
          </a:xfrm>
          <a:custGeom>
            <a:avLst/>
            <a:gdLst/>
            <a:ahLst/>
            <a:cxnLst/>
            <a:rect l="l" t="t" r="r" b="b"/>
            <a:pathLst>
              <a:path w="16677435" h="9381057">
                <a:moveTo>
                  <a:pt x="0" y="0"/>
                </a:moveTo>
                <a:lnTo>
                  <a:pt x="16677434" y="0"/>
                </a:lnTo>
                <a:lnTo>
                  <a:pt x="16677434" y="9381057"/>
                </a:lnTo>
                <a:lnTo>
                  <a:pt x="0" y="9381057"/>
                </a:lnTo>
                <a:lnTo>
                  <a:pt x="0" y="0"/>
                </a:lnTo>
                <a:close/>
              </a:path>
            </a:pathLst>
          </a:custGeom>
          <a:blipFill>
            <a:blip r:embed="rId2"/>
            <a:stretch>
              <a:fillRect/>
            </a:stretch>
          </a:blipFill>
        </p:spPr>
        <p:txBody>
          <a:bodyPr/>
          <a:lstStyle/>
          <a:p>
            <a:endParaRPr lang="tr-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78063" y="-4590728"/>
            <a:ext cx="8804319" cy="9957668"/>
            <a:chOff x="0" y="0"/>
            <a:chExt cx="812800" cy="919275"/>
          </a:xfrm>
        </p:grpSpPr>
        <p:sp>
          <p:nvSpPr>
            <p:cNvPr id="3" name="Freeform 3"/>
            <p:cNvSpPr/>
            <p:nvPr/>
          </p:nvSpPr>
          <p:spPr>
            <a:xfrm>
              <a:off x="7358" y="0"/>
              <a:ext cx="798084" cy="919275"/>
            </a:xfrm>
            <a:custGeom>
              <a:avLst/>
              <a:gdLst/>
              <a:ahLst/>
              <a:cxnLst/>
              <a:rect l="l" t="t" r="r" b="b"/>
              <a:pathLst>
                <a:path w="798084" h="919275">
                  <a:moveTo>
                    <a:pt x="785176" y="505480"/>
                  </a:moveTo>
                  <a:lnTo>
                    <a:pt x="622508" y="873433"/>
                  </a:lnTo>
                  <a:cubicBezTo>
                    <a:pt x="610189" y="901300"/>
                    <a:pt x="582589" y="919275"/>
                    <a:pt x="552120" y="919275"/>
                  </a:cubicBezTo>
                  <a:lnTo>
                    <a:pt x="245964" y="919275"/>
                  </a:lnTo>
                  <a:cubicBezTo>
                    <a:pt x="215495" y="919275"/>
                    <a:pt x="187895" y="901300"/>
                    <a:pt x="175576" y="873433"/>
                  </a:cubicBezTo>
                  <a:lnTo>
                    <a:pt x="12908" y="505480"/>
                  </a:lnTo>
                  <a:cubicBezTo>
                    <a:pt x="0" y="476281"/>
                    <a:pt x="0" y="442994"/>
                    <a:pt x="12908" y="413796"/>
                  </a:cubicBezTo>
                  <a:lnTo>
                    <a:pt x="175576" y="45842"/>
                  </a:lnTo>
                  <a:cubicBezTo>
                    <a:pt x="187895" y="17975"/>
                    <a:pt x="215495" y="0"/>
                    <a:pt x="245964" y="0"/>
                  </a:cubicBezTo>
                  <a:lnTo>
                    <a:pt x="552120" y="0"/>
                  </a:lnTo>
                  <a:cubicBezTo>
                    <a:pt x="582589" y="0"/>
                    <a:pt x="610189" y="17975"/>
                    <a:pt x="622508" y="45842"/>
                  </a:cubicBezTo>
                  <a:lnTo>
                    <a:pt x="785176" y="413796"/>
                  </a:lnTo>
                  <a:cubicBezTo>
                    <a:pt x="798084" y="442994"/>
                    <a:pt x="798084" y="476281"/>
                    <a:pt x="785176" y="505480"/>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4" name="TextBox 4"/>
            <p:cNvSpPr txBox="1"/>
            <p:nvPr/>
          </p:nvSpPr>
          <p:spPr>
            <a:xfrm>
              <a:off x="114300" y="-38100"/>
              <a:ext cx="584200" cy="95737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592179" y="-1351963"/>
            <a:ext cx="4590041" cy="3944567"/>
            <a:chOff x="0" y="0"/>
            <a:chExt cx="812800" cy="698500"/>
          </a:xfrm>
        </p:grpSpPr>
        <p:sp>
          <p:nvSpPr>
            <p:cNvPr id="6" name="Freeform 6"/>
            <p:cNvSpPr/>
            <p:nvPr/>
          </p:nvSpPr>
          <p:spPr>
            <a:xfrm>
              <a:off x="9393" y="0"/>
              <a:ext cx="794015" cy="698500"/>
            </a:xfrm>
            <a:custGeom>
              <a:avLst/>
              <a:gdLst/>
              <a:ahLst/>
              <a:cxnLst/>
              <a:rect l="l" t="t" r="r" b="b"/>
              <a:pathLst>
                <a:path w="794015" h="698500">
                  <a:moveTo>
                    <a:pt x="778809" y="391528"/>
                  </a:moveTo>
                  <a:lnTo>
                    <a:pt x="624805" y="656222"/>
                  </a:lnTo>
                  <a:cubicBezTo>
                    <a:pt x="609576" y="682397"/>
                    <a:pt x="581577" y="698500"/>
                    <a:pt x="551293" y="698500"/>
                  </a:cubicBezTo>
                  <a:lnTo>
                    <a:pt x="242721" y="698500"/>
                  </a:lnTo>
                  <a:cubicBezTo>
                    <a:pt x="212437" y="698500"/>
                    <a:pt x="184438" y="682397"/>
                    <a:pt x="169209" y="656222"/>
                  </a:cubicBezTo>
                  <a:lnTo>
                    <a:pt x="15205" y="391528"/>
                  </a:lnTo>
                  <a:cubicBezTo>
                    <a:pt x="0" y="365394"/>
                    <a:pt x="0" y="333106"/>
                    <a:pt x="15205" y="306972"/>
                  </a:cubicBezTo>
                  <a:lnTo>
                    <a:pt x="169209" y="42278"/>
                  </a:lnTo>
                  <a:cubicBezTo>
                    <a:pt x="184438" y="16103"/>
                    <a:pt x="212437" y="0"/>
                    <a:pt x="242721" y="0"/>
                  </a:cubicBezTo>
                  <a:lnTo>
                    <a:pt x="551293" y="0"/>
                  </a:lnTo>
                  <a:cubicBezTo>
                    <a:pt x="581577" y="0"/>
                    <a:pt x="609576" y="16103"/>
                    <a:pt x="624805" y="42278"/>
                  </a:cubicBezTo>
                  <a:lnTo>
                    <a:pt x="778809" y="306972"/>
                  </a:lnTo>
                  <a:cubicBezTo>
                    <a:pt x="794014" y="333106"/>
                    <a:pt x="794014" y="365394"/>
                    <a:pt x="778809" y="391528"/>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5428635" y="1142608"/>
            <a:ext cx="927369" cy="423112"/>
          </a:xfrm>
          <a:custGeom>
            <a:avLst/>
            <a:gdLst/>
            <a:ahLst/>
            <a:cxnLst/>
            <a:rect l="l" t="t" r="r" b="b"/>
            <a:pathLst>
              <a:path w="927369" h="423112">
                <a:moveTo>
                  <a:pt x="0" y="0"/>
                </a:moveTo>
                <a:lnTo>
                  <a:pt x="927369" y="0"/>
                </a:lnTo>
                <a:lnTo>
                  <a:pt x="927369" y="423113"/>
                </a:lnTo>
                <a:lnTo>
                  <a:pt x="0" y="4231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9" name="Group 9"/>
          <p:cNvGrpSpPr/>
          <p:nvPr/>
        </p:nvGrpSpPr>
        <p:grpSpPr>
          <a:xfrm>
            <a:off x="16182220" y="-2001235"/>
            <a:ext cx="4150639" cy="3566955"/>
            <a:chOff x="0" y="0"/>
            <a:chExt cx="812800" cy="698500"/>
          </a:xfrm>
        </p:grpSpPr>
        <p:sp>
          <p:nvSpPr>
            <p:cNvPr id="10" name="Freeform 10"/>
            <p:cNvSpPr/>
            <p:nvPr/>
          </p:nvSpPr>
          <p:spPr>
            <a:xfrm>
              <a:off x="8596" y="0"/>
              <a:ext cx="795608" cy="698500"/>
            </a:xfrm>
            <a:custGeom>
              <a:avLst/>
              <a:gdLst/>
              <a:ahLst/>
              <a:cxnLst/>
              <a:rect l="l" t="t" r="r" b="b"/>
              <a:pathLst>
                <a:path w="795608" h="698500">
                  <a:moveTo>
                    <a:pt x="781692" y="387943"/>
                  </a:moveTo>
                  <a:lnTo>
                    <a:pt x="623516" y="659807"/>
                  </a:lnTo>
                  <a:cubicBezTo>
                    <a:pt x="609578" y="683763"/>
                    <a:pt x="583954" y="698500"/>
                    <a:pt x="556238" y="698500"/>
                  </a:cubicBezTo>
                  <a:lnTo>
                    <a:pt x="239370" y="698500"/>
                  </a:lnTo>
                  <a:cubicBezTo>
                    <a:pt x="211654" y="698500"/>
                    <a:pt x="186030" y="683763"/>
                    <a:pt x="172092" y="659807"/>
                  </a:cubicBezTo>
                  <a:lnTo>
                    <a:pt x="13916" y="387943"/>
                  </a:lnTo>
                  <a:cubicBezTo>
                    <a:pt x="0" y="364025"/>
                    <a:pt x="0" y="334475"/>
                    <a:pt x="13916" y="310557"/>
                  </a:cubicBezTo>
                  <a:lnTo>
                    <a:pt x="172092" y="38693"/>
                  </a:lnTo>
                  <a:cubicBezTo>
                    <a:pt x="186030" y="14737"/>
                    <a:pt x="211654" y="0"/>
                    <a:pt x="239370" y="0"/>
                  </a:cubicBezTo>
                  <a:lnTo>
                    <a:pt x="556238" y="0"/>
                  </a:lnTo>
                  <a:cubicBezTo>
                    <a:pt x="583954" y="0"/>
                    <a:pt x="609578" y="14737"/>
                    <a:pt x="623516" y="38693"/>
                  </a:cubicBezTo>
                  <a:lnTo>
                    <a:pt x="781692" y="310557"/>
                  </a:lnTo>
                  <a:cubicBezTo>
                    <a:pt x="795608" y="334475"/>
                    <a:pt x="795608" y="364025"/>
                    <a:pt x="781692" y="387943"/>
                  </a:cubicBezTo>
                  <a:close/>
                </a:path>
              </a:pathLst>
            </a:custGeom>
            <a:gradFill rotWithShape="1">
              <a:gsLst>
                <a:gs pos="0">
                  <a:srgbClr val="FFFFFF">
                    <a:alpha val="100000"/>
                  </a:srgbClr>
                </a:gs>
                <a:gs pos="100000">
                  <a:srgbClr val="9B9B9B">
                    <a:alpha val="0"/>
                  </a:srgbClr>
                </a:gs>
              </a:gsLst>
              <a:lin ang="0"/>
            </a:gradFill>
          </p:spPr>
          <p:txBody>
            <a:bodyPr/>
            <a:lstStyle/>
            <a:p>
              <a:endParaRPr lang="tr-TR"/>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48425" y="2219831"/>
            <a:ext cx="5518688" cy="745546"/>
            <a:chOff x="0" y="0"/>
            <a:chExt cx="4512388" cy="609600"/>
          </a:xfrm>
        </p:grpSpPr>
        <p:sp>
          <p:nvSpPr>
            <p:cNvPr id="13" name="Freeform 13"/>
            <p:cNvSpPr/>
            <p:nvPr/>
          </p:nvSpPr>
          <p:spPr>
            <a:xfrm>
              <a:off x="9203" y="0"/>
              <a:ext cx="4493982" cy="609600"/>
            </a:xfrm>
            <a:custGeom>
              <a:avLst/>
              <a:gdLst/>
              <a:ahLst/>
              <a:cxnLst/>
              <a:rect l="l" t="t" r="r" b="b"/>
              <a:pathLst>
                <a:path w="4493982" h="609600">
                  <a:moveTo>
                    <a:pt x="231874" y="0"/>
                  </a:moveTo>
                  <a:lnTo>
                    <a:pt x="4465308" y="0"/>
                  </a:lnTo>
                  <a:cubicBezTo>
                    <a:pt x="4474083" y="0"/>
                    <a:pt x="4482324" y="4218"/>
                    <a:pt x="4487455" y="11338"/>
                  </a:cubicBezTo>
                  <a:cubicBezTo>
                    <a:pt x="4492586" y="18457"/>
                    <a:pt x="4493982" y="27608"/>
                    <a:pt x="4491207" y="35933"/>
                  </a:cubicBezTo>
                  <a:lnTo>
                    <a:pt x="4311963" y="573667"/>
                  </a:lnTo>
                  <a:cubicBezTo>
                    <a:pt x="4304810" y="595126"/>
                    <a:pt x="4284728" y="609600"/>
                    <a:pt x="4262108" y="609600"/>
                  </a:cubicBezTo>
                  <a:lnTo>
                    <a:pt x="28674" y="609600"/>
                  </a:lnTo>
                  <a:cubicBezTo>
                    <a:pt x="19899" y="609600"/>
                    <a:pt x="11658" y="605382"/>
                    <a:pt x="6527" y="598262"/>
                  </a:cubicBezTo>
                  <a:cubicBezTo>
                    <a:pt x="1396" y="591143"/>
                    <a:pt x="0" y="581992"/>
                    <a:pt x="2775" y="573667"/>
                  </a:cubicBezTo>
                  <a:lnTo>
                    <a:pt x="182019" y="35933"/>
                  </a:lnTo>
                  <a:cubicBezTo>
                    <a:pt x="189172" y="14474"/>
                    <a:pt x="209254" y="0"/>
                    <a:pt x="231874" y="0"/>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4" name="TextBox 14"/>
            <p:cNvSpPr txBox="1"/>
            <p:nvPr/>
          </p:nvSpPr>
          <p:spPr>
            <a:xfrm>
              <a:off x="101600" y="-38100"/>
              <a:ext cx="4309188" cy="6477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a:off x="83162" y="1985244"/>
            <a:ext cx="7904402" cy="0"/>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none" w="sm" len="sm"/>
          </a:ln>
        </p:spPr>
        <p:txBody>
          <a:bodyPr/>
          <a:lstStyle/>
          <a:p>
            <a:endParaRPr lang="tr-TR"/>
          </a:p>
        </p:txBody>
      </p:sp>
      <p:grpSp>
        <p:nvGrpSpPr>
          <p:cNvPr id="16" name="Group 16"/>
          <p:cNvGrpSpPr/>
          <p:nvPr/>
        </p:nvGrpSpPr>
        <p:grpSpPr>
          <a:xfrm>
            <a:off x="8412524" y="1283410"/>
            <a:ext cx="476388" cy="409396"/>
            <a:chOff x="0" y="0"/>
            <a:chExt cx="812800" cy="698500"/>
          </a:xfrm>
        </p:grpSpPr>
        <p:sp>
          <p:nvSpPr>
            <p:cNvPr id="17" name="Freeform 17"/>
            <p:cNvSpPr/>
            <p:nvPr/>
          </p:nvSpPr>
          <p:spPr>
            <a:xfrm>
              <a:off x="18724" y="0"/>
              <a:ext cx="775352" cy="698500"/>
            </a:xfrm>
            <a:custGeom>
              <a:avLst/>
              <a:gdLst/>
              <a:ahLst/>
              <a:cxnLst/>
              <a:rect l="l" t="t" r="r" b="b"/>
              <a:pathLst>
                <a:path w="775352" h="698500">
                  <a:moveTo>
                    <a:pt x="745040" y="433531"/>
                  </a:moveTo>
                  <a:lnTo>
                    <a:pt x="639912" y="614219"/>
                  </a:lnTo>
                  <a:cubicBezTo>
                    <a:pt x="609553" y="666399"/>
                    <a:pt x="553737" y="698500"/>
                    <a:pt x="493368" y="698500"/>
                  </a:cubicBezTo>
                  <a:lnTo>
                    <a:pt x="281984" y="698500"/>
                  </a:lnTo>
                  <a:cubicBezTo>
                    <a:pt x="221615" y="698500"/>
                    <a:pt x="165799" y="666399"/>
                    <a:pt x="135440" y="614219"/>
                  </a:cubicBezTo>
                  <a:lnTo>
                    <a:pt x="30312" y="433531"/>
                  </a:lnTo>
                  <a:cubicBezTo>
                    <a:pt x="0" y="381432"/>
                    <a:pt x="0" y="317068"/>
                    <a:pt x="30312" y="264969"/>
                  </a:cubicBezTo>
                  <a:lnTo>
                    <a:pt x="135440" y="84281"/>
                  </a:lnTo>
                  <a:cubicBezTo>
                    <a:pt x="165799" y="32101"/>
                    <a:pt x="221615" y="0"/>
                    <a:pt x="281984" y="0"/>
                  </a:cubicBezTo>
                  <a:lnTo>
                    <a:pt x="493368" y="0"/>
                  </a:lnTo>
                  <a:cubicBezTo>
                    <a:pt x="553737" y="0"/>
                    <a:pt x="609553" y="32101"/>
                    <a:pt x="639912" y="84281"/>
                  </a:cubicBezTo>
                  <a:lnTo>
                    <a:pt x="745040" y="264969"/>
                  </a:lnTo>
                  <a:cubicBezTo>
                    <a:pt x="775352" y="317068"/>
                    <a:pt x="775352" y="381432"/>
                    <a:pt x="745040" y="433531"/>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8" name="TextBox 18"/>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251099" y="-1694255"/>
            <a:ext cx="9683585" cy="2314575"/>
            <a:chOff x="0" y="0"/>
            <a:chExt cx="2550409" cy="609600"/>
          </a:xfrm>
        </p:grpSpPr>
        <p:sp>
          <p:nvSpPr>
            <p:cNvPr id="20" name="Freeform 20"/>
            <p:cNvSpPr/>
            <p:nvPr/>
          </p:nvSpPr>
          <p:spPr>
            <a:xfrm>
              <a:off x="6799" y="0"/>
              <a:ext cx="2536812" cy="609600"/>
            </a:xfrm>
            <a:custGeom>
              <a:avLst/>
              <a:gdLst/>
              <a:ahLst/>
              <a:cxnLst/>
              <a:rect l="l" t="t" r="r" b="b"/>
              <a:pathLst>
                <a:path w="2536812" h="609600">
                  <a:moveTo>
                    <a:pt x="224383" y="609600"/>
                  </a:moveTo>
                  <a:lnTo>
                    <a:pt x="2312428" y="609600"/>
                  </a:lnTo>
                  <a:cubicBezTo>
                    <a:pt x="2329139" y="609600"/>
                    <a:pt x="2343974" y="598907"/>
                    <a:pt x="2349259" y="583054"/>
                  </a:cubicBezTo>
                  <a:lnTo>
                    <a:pt x="2534761" y="26546"/>
                  </a:lnTo>
                  <a:cubicBezTo>
                    <a:pt x="2536811" y="20396"/>
                    <a:pt x="2535780" y="13635"/>
                    <a:pt x="2531989" y="8376"/>
                  </a:cubicBezTo>
                  <a:cubicBezTo>
                    <a:pt x="2528199" y="3116"/>
                    <a:pt x="2522111" y="0"/>
                    <a:pt x="2515628" y="0"/>
                  </a:cubicBezTo>
                  <a:lnTo>
                    <a:pt x="21183" y="0"/>
                  </a:lnTo>
                  <a:cubicBezTo>
                    <a:pt x="14700" y="0"/>
                    <a:pt x="8612" y="3116"/>
                    <a:pt x="4822" y="8376"/>
                  </a:cubicBezTo>
                  <a:cubicBezTo>
                    <a:pt x="1031" y="13635"/>
                    <a:pt x="0" y="20396"/>
                    <a:pt x="2050" y="26546"/>
                  </a:cubicBezTo>
                  <a:lnTo>
                    <a:pt x="187552" y="583054"/>
                  </a:lnTo>
                  <a:cubicBezTo>
                    <a:pt x="192837" y="598907"/>
                    <a:pt x="207672" y="609600"/>
                    <a:pt x="224383" y="609600"/>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21" name="TextBox 21"/>
            <p:cNvSpPr txBox="1"/>
            <p:nvPr/>
          </p:nvSpPr>
          <p:spPr>
            <a:xfrm>
              <a:off x="127000" y="-38100"/>
              <a:ext cx="2296409" cy="6477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9581312" y="6350579"/>
            <a:ext cx="8611775" cy="3673413"/>
          </a:xfrm>
          <a:custGeom>
            <a:avLst/>
            <a:gdLst/>
            <a:ahLst/>
            <a:cxnLst/>
            <a:rect l="l" t="t" r="r" b="b"/>
            <a:pathLst>
              <a:path w="8611775" h="3673413">
                <a:moveTo>
                  <a:pt x="0" y="0"/>
                </a:moveTo>
                <a:lnTo>
                  <a:pt x="8611775" y="0"/>
                </a:lnTo>
                <a:lnTo>
                  <a:pt x="8611775" y="3673413"/>
                </a:lnTo>
                <a:lnTo>
                  <a:pt x="0" y="3673413"/>
                </a:lnTo>
                <a:lnTo>
                  <a:pt x="0" y="0"/>
                </a:lnTo>
                <a:close/>
              </a:path>
            </a:pathLst>
          </a:custGeom>
          <a:blipFill>
            <a:blip r:embed="rId4"/>
            <a:stretch>
              <a:fillRect l="-129" r="-129"/>
            </a:stretch>
          </a:blipFill>
        </p:spPr>
        <p:txBody>
          <a:bodyPr/>
          <a:lstStyle/>
          <a:p>
            <a:endParaRPr lang="tr-TR"/>
          </a:p>
        </p:txBody>
      </p:sp>
      <p:sp>
        <p:nvSpPr>
          <p:cNvPr id="23" name="Freeform 23"/>
          <p:cNvSpPr/>
          <p:nvPr/>
        </p:nvSpPr>
        <p:spPr>
          <a:xfrm>
            <a:off x="10612866" y="6185"/>
            <a:ext cx="10218130" cy="6146983"/>
          </a:xfrm>
          <a:custGeom>
            <a:avLst/>
            <a:gdLst/>
            <a:ahLst/>
            <a:cxnLst/>
            <a:rect l="l" t="t" r="r" b="b"/>
            <a:pathLst>
              <a:path w="10218130" h="6146983">
                <a:moveTo>
                  <a:pt x="0" y="0"/>
                </a:moveTo>
                <a:lnTo>
                  <a:pt x="10218130" y="0"/>
                </a:lnTo>
                <a:lnTo>
                  <a:pt x="10218130" y="6146983"/>
                </a:lnTo>
                <a:lnTo>
                  <a:pt x="0" y="6146983"/>
                </a:lnTo>
                <a:lnTo>
                  <a:pt x="0" y="0"/>
                </a:lnTo>
                <a:close/>
              </a:path>
            </a:pathLst>
          </a:custGeom>
          <a:blipFill>
            <a:blip r:embed="rId5"/>
            <a:stretch>
              <a:fillRect/>
            </a:stretch>
          </a:blipFill>
        </p:spPr>
        <p:txBody>
          <a:bodyPr/>
          <a:lstStyle/>
          <a:p>
            <a:endParaRPr lang="tr-TR"/>
          </a:p>
        </p:txBody>
      </p:sp>
      <p:sp>
        <p:nvSpPr>
          <p:cNvPr id="24" name="Freeform 24"/>
          <p:cNvSpPr/>
          <p:nvPr/>
        </p:nvSpPr>
        <p:spPr>
          <a:xfrm>
            <a:off x="9875062" y="6185"/>
            <a:ext cx="10218130" cy="6146983"/>
          </a:xfrm>
          <a:custGeom>
            <a:avLst/>
            <a:gdLst/>
            <a:ahLst/>
            <a:cxnLst/>
            <a:rect l="l" t="t" r="r" b="b"/>
            <a:pathLst>
              <a:path w="10218130" h="6146983">
                <a:moveTo>
                  <a:pt x="0" y="0"/>
                </a:moveTo>
                <a:lnTo>
                  <a:pt x="10218129" y="0"/>
                </a:lnTo>
                <a:lnTo>
                  <a:pt x="10218129" y="6146983"/>
                </a:lnTo>
                <a:lnTo>
                  <a:pt x="0" y="6146983"/>
                </a:lnTo>
                <a:lnTo>
                  <a:pt x="0" y="0"/>
                </a:lnTo>
                <a:close/>
              </a:path>
            </a:pathLst>
          </a:custGeom>
          <a:blipFill>
            <a:blip r:embed="rId5"/>
            <a:stretch>
              <a:fillRect/>
            </a:stretch>
          </a:blipFill>
        </p:spPr>
        <p:txBody>
          <a:bodyPr/>
          <a:lstStyle/>
          <a:p>
            <a:endParaRPr lang="tr-TR"/>
          </a:p>
        </p:txBody>
      </p:sp>
      <p:sp>
        <p:nvSpPr>
          <p:cNvPr id="25" name="TextBox 25"/>
          <p:cNvSpPr txBox="1"/>
          <p:nvPr/>
        </p:nvSpPr>
        <p:spPr>
          <a:xfrm>
            <a:off x="120464" y="895721"/>
            <a:ext cx="8110348" cy="956173"/>
          </a:xfrm>
          <a:prstGeom prst="rect">
            <a:avLst/>
          </a:prstGeom>
        </p:spPr>
        <p:txBody>
          <a:bodyPr lIns="0" tIns="0" rIns="0" bIns="0" rtlCol="0" anchor="t">
            <a:spAutoFit/>
          </a:bodyPr>
          <a:lstStyle/>
          <a:p>
            <a:pPr algn="l">
              <a:lnSpc>
                <a:spcPts val="6832"/>
              </a:lnSpc>
            </a:pPr>
            <a:r>
              <a:rPr lang="en-US" sz="6325" b="1" spc="-139">
                <a:solidFill>
                  <a:srgbClr val="8564FB"/>
                </a:solidFill>
                <a:latin typeface="Telegraf Bold"/>
                <a:ea typeface="Telegraf Bold"/>
                <a:cs typeface="Telegraf Bold"/>
                <a:sym typeface="Telegraf Bold"/>
              </a:rPr>
              <a:t>Proje Yönetim </a:t>
            </a:r>
          </a:p>
        </p:txBody>
      </p:sp>
      <p:sp>
        <p:nvSpPr>
          <p:cNvPr id="26" name="TextBox 26"/>
          <p:cNvSpPr txBox="1"/>
          <p:nvPr/>
        </p:nvSpPr>
        <p:spPr>
          <a:xfrm>
            <a:off x="799813" y="2299569"/>
            <a:ext cx="7850905" cy="559413"/>
          </a:xfrm>
          <a:prstGeom prst="rect">
            <a:avLst/>
          </a:prstGeom>
        </p:spPr>
        <p:txBody>
          <a:bodyPr lIns="0" tIns="0" rIns="0" bIns="0" rtlCol="0" anchor="t">
            <a:spAutoFit/>
          </a:bodyPr>
          <a:lstStyle/>
          <a:p>
            <a:pPr algn="l">
              <a:lnSpc>
                <a:spcPts val="4345"/>
              </a:lnSpc>
              <a:spcBef>
                <a:spcPct val="0"/>
              </a:spcBef>
            </a:pPr>
            <a:r>
              <a:rPr lang="en-US" sz="3103" b="1">
                <a:solidFill>
                  <a:srgbClr val="FFFFFF"/>
                </a:solidFill>
                <a:latin typeface="Telegraf Bold"/>
                <a:ea typeface="Telegraf Bold"/>
                <a:cs typeface="Telegraf Bold"/>
                <a:sym typeface="Telegraf Bold"/>
              </a:rPr>
              <a:t>TRELLO </a:t>
            </a:r>
          </a:p>
        </p:txBody>
      </p:sp>
      <p:sp>
        <p:nvSpPr>
          <p:cNvPr id="27" name="TextBox 27"/>
          <p:cNvSpPr txBox="1"/>
          <p:nvPr/>
        </p:nvSpPr>
        <p:spPr>
          <a:xfrm>
            <a:off x="0" y="3013002"/>
            <a:ext cx="10038354" cy="7429810"/>
          </a:xfrm>
          <a:prstGeom prst="rect">
            <a:avLst/>
          </a:prstGeom>
        </p:spPr>
        <p:txBody>
          <a:bodyPr lIns="0" tIns="0" rIns="0" bIns="0" rtlCol="0" anchor="t">
            <a:spAutoFit/>
          </a:bodyPr>
          <a:lstStyle/>
          <a:p>
            <a:pPr algn="l">
              <a:lnSpc>
                <a:spcPts val="3132"/>
              </a:lnSpc>
            </a:pPr>
            <a:r>
              <a:rPr lang="en-US" sz="2237">
                <a:solidFill>
                  <a:srgbClr val="000000"/>
                </a:solidFill>
                <a:latin typeface="Telegraf"/>
                <a:ea typeface="Telegraf"/>
                <a:cs typeface="Telegraf"/>
                <a:sym typeface="Telegraf"/>
              </a:rPr>
              <a:t>Trello, bir proje ve görev yönetim aracı olarak ekiplerin işlerini organize etmelerine olanak sağlayan oldukça kullanışlı bir proje yönetim aracıdır.</a:t>
            </a:r>
          </a:p>
          <a:p>
            <a:pPr algn="l">
              <a:lnSpc>
                <a:spcPts val="3132"/>
              </a:lnSpc>
            </a:pPr>
            <a:r>
              <a:rPr lang="en-US" sz="2237">
                <a:solidFill>
                  <a:srgbClr val="000000"/>
                </a:solidFill>
                <a:latin typeface="Telegraf"/>
                <a:ea typeface="Telegraf"/>
                <a:cs typeface="Telegraf"/>
                <a:sym typeface="Telegraf"/>
              </a:rPr>
              <a:t>Tahtalar (board), listeler (list) ve kartlar (card) sistemiyle iş süreçlerini görselleştirmesi ve gerçek zamanlı iş birliği sunması özelliklerinden dolayı proje sürecimize dahil ettik.</a:t>
            </a:r>
          </a:p>
          <a:p>
            <a:pPr algn="l">
              <a:lnSpc>
                <a:spcPts val="3132"/>
              </a:lnSpc>
            </a:pPr>
            <a:endParaRPr lang="en-US" sz="2237">
              <a:solidFill>
                <a:srgbClr val="000000"/>
              </a:solidFill>
              <a:latin typeface="Telegraf"/>
              <a:ea typeface="Telegraf"/>
              <a:cs typeface="Telegraf"/>
              <a:sym typeface="Telegraf"/>
            </a:endParaRPr>
          </a:p>
          <a:p>
            <a:pPr algn="l">
              <a:lnSpc>
                <a:spcPts val="3132"/>
              </a:lnSpc>
            </a:pPr>
            <a:r>
              <a:rPr lang="en-US" sz="2237">
                <a:solidFill>
                  <a:srgbClr val="000000"/>
                </a:solidFill>
                <a:latin typeface="Telegraf"/>
                <a:ea typeface="Telegraf"/>
                <a:cs typeface="Telegraf"/>
                <a:sym typeface="Telegraf"/>
              </a:rPr>
              <a:t>Projemizin başlangıcında Trello ile iş akışımızı organize ettik.</a:t>
            </a:r>
          </a:p>
          <a:p>
            <a:pPr algn="l">
              <a:lnSpc>
                <a:spcPts val="3132"/>
              </a:lnSpc>
            </a:pPr>
            <a:r>
              <a:rPr lang="en-US" sz="2237">
                <a:solidFill>
                  <a:srgbClr val="000000"/>
                </a:solidFill>
                <a:latin typeface="Telegraf"/>
                <a:ea typeface="Telegraf"/>
                <a:cs typeface="Telegraf"/>
                <a:sym typeface="Telegraf"/>
              </a:rPr>
              <a:t>Tüm ekip üyeleri Trello üzerinden görevlerini takip etti.</a:t>
            </a:r>
          </a:p>
          <a:p>
            <a:pPr algn="l">
              <a:lnSpc>
                <a:spcPts val="3132"/>
              </a:lnSpc>
            </a:pPr>
            <a:r>
              <a:rPr lang="en-US" sz="2237">
                <a:solidFill>
                  <a:srgbClr val="000000"/>
                </a:solidFill>
                <a:latin typeface="Telegraf"/>
                <a:ea typeface="Telegraf"/>
                <a:cs typeface="Telegraf"/>
                <a:sym typeface="Telegraf"/>
              </a:rPr>
              <a:t>Proje iletişiminde ve ilerleme takibinde merkezi bir araç olarak kullandık.</a:t>
            </a:r>
          </a:p>
          <a:p>
            <a:pPr algn="l">
              <a:lnSpc>
                <a:spcPts val="3132"/>
              </a:lnSpc>
            </a:pPr>
            <a:endParaRPr lang="en-US" sz="2237">
              <a:solidFill>
                <a:srgbClr val="000000"/>
              </a:solidFill>
              <a:latin typeface="Telegraf"/>
              <a:ea typeface="Telegraf"/>
              <a:cs typeface="Telegraf"/>
              <a:sym typeface="Telegraf"/>
            </a:endParaRPr>
          </a:p>
          <a:p>
            <a:pPr algn="l">
              <a:lnSpc>
                <a:spcPts val="3132"/>
              </a:lnSpc>
            </a:pPr>
            <a:r>
              <a:rPr lang="en-US" sz="2237" b="1">
                <a:solidFill>
                  <a:srgbClr val="000000"/>
                </a:solidFill>
                <a:latin typeface="Telegraf Bold"/>
                <a:ea typeface="Telegraf Bold"/>
                <a:cs typeface="Telegraf Bold"/>
                <a:sym typeface="Telegraf Bold"/>
              </a:rPr>
              <a:t>Proje Yönetimimize Katkıları</a:t>
            </a:r>
          </a:p>
          <a:p>
            <a:pPr marL="483139" lvl="1" indent="-241569" algn="l">
              <a:lnSpc>
                <a:spcPts val="3132"/>
              </a:lnSpc>
              <a:buFont typeface="Arial"/>
              <a:buChar char="•"/>
            </a:pPr>
            <a:r>
              <a:rPr lang="en-US" sz="2237">
                <a:solidFill>
                  <a:srgbClr val="000000"/>
                </a:solidFill>
                <a:latin typeface="Telegraf"/>
                <a:ea typeface="Telegraf"/>
                <a:cs typeface="Telegraf"/>
                <a:sym typeface="Telegraf"/>
              </a:rPr>
              <a:t>Şeffaflık: Her ekip üyesi görevlerin durumunu takip edebildi.</a:t>
            </a:r>
          </a:p>
          <a:p>
            <a:pPr marL="483139" lvl="1" indent="-241569" algn="l">
              <a:lnSpc>
                <a:spcPts val="3132"/>
              </a:lnSpc>
              <a:buFont typeface="Arial"/>
              <a:buChar char="•"/>
            </a:pPr>
            <a:r>
              <a:rPr lang="en-US" sz="2237">
                <a:solidFill>
                  <a:srgbClr val="000000"/>
                </a:solidFill>
                <a:latin typeface="Telegraf"/>
                <a:ea typeface="Telegraf"/>
                <a:cs typeface="Telegraf"/>
                <a:sym typeface="Telegraf"/>
              </a:rPr>
              <a:t>İletişim Kolaylığı: Görevlerdeki yorumlarla iletişim sağladık.</a:t>
            </a:r>
          </a:p>
          <a:p>
            <a:pPr marL="483139" lvl="1" indent="-241569" algn="l">
              <a:lnSpc>
                <a:spcPts val="3132"/>
              </a:lnSpc>
              <a:buFont typeface="Arial"/>
              <a:buChar char="•"/>
            </a:pPr>
            <a:r>
              <a:rPr lang="en-US" sz="2237">
                <a:solidFill>
                  <a:srgbClr val="000000"/>
                </a:solidFill>
                <a:latin typeface="Telegraf"/>
                <a:ea typeface="Telegraf"/>
                <a:cs typeface="Telegraf"/>
                <a:sym typeface="Telegraf"/>
              </a:rPr>
              <a:t>Zaman Yönetimi: Teslim tarihleri ve bildirimler, görevleri zamanında tamamlamamıza yardımcı oldu.</a:t>
            </a:r>
          </a:p>
          <a:p>
            <a:pPr marL="483139" lvl="1" indent="-241569" algn="l">
              <a:lnSpc>
                <a:spcPts val="3132"/>
              </a:lnSpc>
              <a:buFont typeface="Arial"/>
              <a:buChar char="•"/>
            </a:pPr>
            <a:r>
              <a:rPr lang="en-US" sz="2237">
                <a:solidFill>
                  <a:srgbClr val="000000"/>
                </a:solidFill>
                <a:latin typeface="Telegraf"/>
                <a:ea typeface="Telegraf"/>
                <a:cs typeface="Telegraf"/>
                <a:sym typeface="Telegraf"/>
              </a:rPr>
              <a:t>Esneklik: Proje sürecindeki değişikliklere hızla uyum sağladık.</a:t>
            </a:r>
          </a:p>
          <a:p>
            <a:pPr algn="l">
              <a:lnSpc>
                <a:spcPts val="3132"/>
              </a:lnSpc>
            </a:pPr>
            <a:endParaRPr lang="en-US" sz="2237">
              <a:solidFill>
                <a:srgbClr val="000000"/>
              </a:solidFill>
              <a:latin typeface="Telegraf"/>
              <a:ea typeface="Telegraf"/>
              <a:cs typeface="Telegraf"/>
              <a:sym typeface="Telegraf"/>
            </a:endParaRPr>
          </a:p>
          <a:p>
            <a:pPr algn="l">
              <a:lnSpc>
                <a:spcPts val="3132"/>
              </a:lnSpc>
            </a:pPr>
            <a:endParaRPr lang="en-US" sz="2237">
              <a:solidFill>
                <a:srgbClr val="000000"/>
              </a:solidFill>
              <a:latin typeface="Telegraf"/>
              <a:ea typeface="Telegraf"/>
              <a:cs typeface="Telegraf"/>
              <a:sym typeface="Telegraf"/>
            </a:endParaRPr>
          </a:p>
          <a:p>
            <a:pPr algn="l">
              <a:lnSpc>
                <a:spcPts val="3132"/>
              </a:lnSpc>
              <a:spcBef>
                <a:spcPct val="0"/>
              </a:spcBef>
            </a:pPr>
            <a:endParaRPr lang="en-US" sz="2237">
              <a:solidFill>
                <a:srgbClr val="000000"/>
              </a:solidFill>
              <a:latin typeface="Telegraf"/>
              <a:ea typeface="Telegraf"/>
              <a:cs typeface="Telegraf"/>
              <a:sym typeface="Telegra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8997" y="2536195"/>
            <a:ext cx="19696672" cy="8241997"/>
            <a:chOff x="0" y="0"/>
            <a:chExt cx="26262229" cy="10989329"/>
          </a:xfrm>
        </p:grpSpPr>
        <p:sp>
          <p:nvSpPr>
            <p:cNvPr id="3" name="Freeform 3"/>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tr-TR"/>
            </a:p>
          </p:txBody>
        </p:sp>
      </p:grpSp>
      <p:grpSp>
        <p:nvGrpSpPr>
          <p:cNvPr id="5" name="Group 5"/>
          <p:cNvGrpSpPr/>
          <p:nvPr/>
        </p:nvGrpSpPr>
        <p:grpSpPr>
          <a:xfrm>
            <a:off x="13003659" y="-1282922"/>
            <a:ext cx="8703725" cy="5108175"/>
            <a:chOff x="0" y="0"/>
            <a:chExt cx="1065344" cy="625245"/>
          </a:xfrm>
        </p:grpSpPr>
        <p:sp>
          <p:nvSpPr>
            <p:cNvPr id="6" name="Freeform 6"/>
            <p:cNvSpPr/>
            <p:nvPr/>
          </p:nvSpPr>
          <p:spPr>
            <a:xfrm>
              <a:off x="10829" y="0"/>
              <a:ext cx="1043686" cy="625245"/>
            </a:xfrm>
            <a:custGeom>
              <a:avLst/>
              <a:gdLst/>
              <a:ahLst/>
              <a:cxnLst/>
              <a:rect l="l" t="t" r="r" b="b"/>
              <a:pathLst>
                <a:path w="1043686" h="625245">
                  <a:moveTo>
                    <a:pt x="1026884" y="355133"/>
                  </a:moveTo>
                  <a:lnTo>
                    <a:pt x="878946" y="582735"/>
                  </a:lnTo>
                  <a:cubicBezTo>
                    <a:pt x="861713" y="609249"/>
                    <a:pt x="832236" y="625245"/>
                    <a:pt x="800614" y="625245"/>
                  </a:cubicBezTo>
                  <a:lnTo>
                    <a:pt x="243072" y="625245"/>
                  </a:lnTo>
                  <a:cubicBezTo>
                    <a:pt x="211450" y="625245"/>
                    <a:pt x="181974" y="609249"/>
                    <a:pt x="164740" y="582735"/>
                  </a:cubicBezTo>
                  <a:lnTo>
                    <a:pt x="16802" y="355133"/>
                  </a:lnTo>
                  <a:cubicBezTo>
                    <a:pt x="0" y="329283"/>
                    <a:pt x="0" y="295962"/>
                    <a:pt x="16802" y="270112"/>
                  </a:cubicBezTo>
                  <a:lnTo>
                    <a:pt x="164740" y="42510"/>
                  </a:lnTo>
                  <a:cubicBezTo>
                    <a:pt x="181974" y="15997"/>
                    <a:pt x="211450" y="0"/>
                    <a:pt x="243072" y="0"/>
                  </a:cubicBezTo>
                  <a:lnTo>
                    <a:pt x="800614" y="0"/>
                  </a:lnTo>
                  <a:cubicBezTo>
                    <a:pt x="832236" y="0"/>
                    <a:pt x="861713" y="15997"/>
                    <a:pt x="878946" y="42510"/>
                  </a:cubicBezTo>
                  <a:lnTo>
                    <a:pt x="1026884" y="270112"/>
                  </a:lnTo>
                  <a:cubicBezTo>
                    <a:pt x="1043686" y="295962"/>
                    <a:pt x="1043686" y="329283"/>
                    <a:pt x="1026884" y="355133"/>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7" name="TextBox 7"/>
            <p:cNvSpPr txBox="1"/>
            <p:nvPr/>
          </p:nvSpPr>
          <p:spPr>
            <a:xfrm>
              <a:off x="114300" y="-38100"/>
              <a:ext cx="836744" cy="66334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419385" y="-1282922"/>
            <a:ext cx="8703725" cy="5108175"/>
            <a:chOff x="0" y="0"/>
            <a:chExt cx="1065344" cy="625245"/>
          </a:xfrm>
        </p:grpSpPr>
        <p:sp>
          <p:nvSpPr>
            <p:cNvPr id="9" name="Freeform 9"/>
            <p:cNvSpPr/>
            <p:nvPr/>
          </p:nvSpPr>
          <p:spPr>
            <a:xfrm>
              <a:off x="10829" y="0"/>
              <a:ext cx="1043686" cy="625245"/>
            </a:xfrm>
            <a:custGeom>
              <a:avLst/>
              <a:gdLst/>
              <a:ahLst/>
              <a:cxnLst/>
              <a:rect l="l" t="t" r="r" b="b"/>
              <a:pathLst>
                <a:path w="1043686" h="625245">
                  <a:moveTo>
                    <a:pt x="1026884" y="355133"/>
                  </a:moveTo>
                  <a:lnTo>
                    <a:pt x="878946" y="582735"/>
                  </a:lnTo>
                  <a:cubicBezTo>
                    <a:pt x="861713" y="609249"/>
                    <a:pt x="832236" y="625245"/>
                    <a:pt x="800614" y="625245"/>
                  </a:cubicBezTo>
                  <a:lnTo>
                    <a:pt x="243072" y="625245"/>
                  </a:lnTo>
                  <a:cubicBezTo>
                    <a:pt x="211450" y="625245"/>
                    <a:pt x="181974" y="609249"/>
                    <a:pt x="164740" y="582735"/>
                  </a:cubicBezTo>
                  <a:lnTo>
                    <a:pt x="16802" y="355133"/>
                  </a:lnTo>
                  <a:cubicBezTo>
                    <a:pt x="0" y="329283"/>
                    <a:pt x="0" y="295962"/>
                    <a:pt x="16802" y="270112"/>
                  </a:cubicBezTo>
                  <a:lnTo>
                    <a:pt x="164740" y="42510"/>
                  </a:lnTo>
                  <a:cubicBezTo>
                    <a:pt x="181974" y="15997"/>
                    <a:pt x="211450" y="0"/>
                    <a:pt x="243072" y="0"/>
                  </a:cubicBezTo>
                  <a:lnTo>
                    <a:pt x="800614" y="0"/>
                  </a:lnTo>
                  <a:cubicBezTo>
                    <a:pt x="832236" y="0"/>
                    <a:pt x="861713" y="15997"/>
                    <a:pt x="878946" y="42510"/>
                  </a:cubicBezTo>
                  <a:lnTo>
                    <a:pt x="1026884" y="270112"/>
                  </a:lnTo>
                  <a:cubicBezTo>
                    <a:pt x="1043686" y="295962"/>
                    <a:pt x="1043686" y="329283"/>
                    <a:pt x="1026884" y="355133"/>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10" name="TextBox 10"/>
            <p:cNvSpPr txBox="1"/>
            <p:nvPr/>
          </p:nvSpPr>
          <p:spPr>
            <a:xfrm>
              <a:off x="114300" y="-38100"/>
              <a:ext cx="836744" cy="663345"/>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211866" y="-169352"/>
            <a:ext cx="2788193" cy="2396103"/>
            <a:chOff x="0" y="0"/>
            <a:chExt cx="812800" cy="698500"/>
          </a:xfrm>
        </p:grpSpPr>
        <p:sp>
          <p:nvSpPr>
            <p:cNvPr id="12" name="Freeform 12"/>
            <p:cNvSpPr/>
            <p:nvPr/>
          </p:nvSpPr>
          <p:spPr>
            <a:xfrm>
              <a:off x="15463" y="0"/>
              <a:ext cx="781875" cy="698500"/>
            </a:xfrm>
            <a:custGeom>
              <a:avLst/>
              <a:gdLst/>
              <a:ahLst/>
              <a:cxnLst/>
              <a:rect l="l" t="t" r="r" b="b"/>
              <a:pathLst>
                <a:path w="781875" h="698500">
                  <a:moveTo>
                    <a:pt x="756842" y="418851"/>
                  </a:moveTo>
                  <a:lnTo>
                    <a:pt x="634632" y="628899"/>
                  </a:lnTo>
                  <a:cubicBezTo>
                    <a:pt x="609561" y="671991"/>
                    <a:pt x="563467" y="698500"/>
                    <a:pt x="513613" y="698500"/>
                  </a:cubicBezTo>
                  <a:lnTo>
                    <a:pt x="268261" y="698500"/>
                  </a:lnTo>
                  <a:cubicBezTo>
                    <a:pt x="218407" y="698500"/>
                    <a:pt x="172313" y="671991"/>
                    <a:pt x="147242" y="628899"/>
                  </a:cubicBezTo>
                  <a:lnTo>
                    <a:pt x="25032" y="418851"/>
                  </a:lnTo>
                  <a:cubicBezTo>
                    <a:pt x="0" y="375826"/>
                    <a:pt x="0" y="322674"/>
                    <a:pt x="25032" y="279649"/>
                  </a:cubicBezTo>
                  <a:lnTo>
                    <a:pt x="147242" y="69601"/>
                  </a:lnTo>
                  <a:cubicBezTo>
                    <a:pt x="172313" y="26509"/>
                    <a:pt x="218407" y="0"/>
                    <a:pt x="268261" y="0"/>
                  </a:cubicBezTo>
                  <a:lnTo>
                    <a:pt x="513613" y="0"/>
                  </a:lnTo>
                  <a:cubicBezTo>
                    <a:pt x="563467" y="0"/>
                    <a:pt x="609561" y="26509"/>
                    <a:pt x="634632" y="69601"/>
                  </a:cubicBezTo>
                  <a:lnTo>
                    <a:pt x="756842" y="279649"/>
                  </a:lnTo>
                  <a:cubicBezTo>
                    <a:pt x="781874" y="322674"/>
                    <a:pt x="781874" y="375826"/>
                    <a:pt x="756842" y="418851"/>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287941" y="-169352"/>
            <a:ext cx="2788193" cy="2396103"/>
            <a:chOff x="0" y="0"/>
            <a:chExt cx="812800" cy="698500"/>
          </a:xfrm>
        </p:grpSpPr>
        <p:sp>
          <p:nvSpPr>
            <p:cNvPr id="15" name="Freeform 15"/>
            <p:cNvSpPr/>
            <p:nvPr/>
          </p:nvSpPr>
          <p:spPr>
            <a:xfrm>
              <a:off x="15463" y="0"/>
              <a:ext cx="781875" cy="698500"/>
            </a:xfrm>
            <a:custGeom>
              <a:avLst/>
              <a:gdLst/>
              <a:ahLst/>
              <a:cxnLst/>
              <a:rect l="l" t="t" r="r" b="b"/>
              <a:pathLst>
                <a:path w="781875" h="698500">
                  <a:moveTo>
                    <a:pt x="756842" y="418851"/>
                  </a:moveTo>
                  <a:lnTo>
                    <a:pt x="634632" y="628899"/>
                  </a:lnTo>
                  <a:cubicBezTo>
                    <a:pt x="609561" y="671991"/>
                    <a:pt x="563467" y="698500"/>
                    <a:pt x="513613" y="698500"/>
                  </a:cubicBezTo>
                  <a:lnTo>
                    <a:pt x="268261" y="698500"/>
                  </a:lnTo>
                  <a:cubicBezTo>
                    <a:pt x="218407" y="698500"/>
                    <a:pt x="172313" y="671991"/>
                    <a:pt x="147242" y="628899"/>
                  </a:cubicBezTo>
                  <a:lnTo>
                    <a:pt x="25032" y="418851"/>
                  </a:lnTo>
                  <a:cubicBezTo>
                    <a:pt x="0" y="375826"/>
                    <a:pt x="0" y="322674"/>
                    <a:pt x="25032" y="279649"/>
                  </a:cubicBezTo>
                  <a:lnTo>
                    <a:pt x="147242" y="69601"/>
                  </a:lnTo>
                  <a:cubicBezTo>
                    <a:pt x="172313" y="26509"/>
                    <a:pt x="218407" y="0"/>
                    <a:pt x="268261" y="0"/>
                  </a:cubicBezTo>
                  <a:lnTo>
                    <a:pt x="513613" y="0"/>
                  </a:lnTo>
                  <a:cubicBezTo>
                    <a:pt x="563467" y="0"/>
                    <a:pt x="609561" y="26509"/>
                    <a:pt x="634632" y="69601"/>
                  </a:cubicBezTo>
                  <a:lnTo>
                    <a:pt x="756842" y="279649"/>
                  </a:lnTo>
                  <a:cubicBezTo>
                    <a:pt x="781874" y="322674"/>
                    <a:pt x="781874" y="375826"/>
                    <a:pt x="756842" y="418851"/>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16" name="TextBox 16"/>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4572179" y="1712216"/>
            <a:ext cx="9325705" cy="2113038"/>
            <a:chOff x="0" y="0"/>
            <a:chExt cx="7637627" cy="1730549"/>
          </a:xfrm>
        </p:grpSpPr>
        <p:sp>
          <p:nvSpPr>
            <p:cNvPr id="18" name="Freeform 18"/>
            <p:cNvSpPr/>
            <p:nvPr/>
          </p:nvSpPr>
          <p:spPr>
            <a:xfrm>
              <a:off x="585" y="0"/>
              <a:ext cx="7636458" cy="1730549"/>
            </a:xfrm>
            <a:custGeom>
              <a:avLst/>
              <a:gdLst/>
              <a:ahLst/>
              <a:cxnLst/>
              <a:rect l="l" t="t" r="r" b="b"/>
              <a:pathLst>
                <a:path w="7636458" h="1730549">
                  <a:moveTo>
                    <a:pt x="7635333" y="872548"/>
                  </a:moveTo>
                  <a:lnTo>
                    <a:pt x="7435550" y="1723276"/>
                  </a:lnTo>
                  <a:cubicBezTo>
                    <a:pt x="7434550" y="1727537"/>
                    <a:pt x="7430747" y="1730549"/>
                    <a:pt x="7426370" y="1730549"/>
                  </a:cubicBezTo>
                  <a:lnTo>
                    <a:pt x="210087" y="1730549"/>
                  </a:lnTo>
                  <a:cubicBezTo>
                    <a:pt x="205709" y="1730549"/>
                    <a:pt x="201908" y="1727537"/>
                    <a:pt x="200907" y="1723276"/>
                  </a:cubicBezTo>
                  <a:lnTo>
                    <a:pt x="1123" y="872548"/>
                  </a:lnTo>
                  <a:cubicBezTo>
                    <a:pt x="0" y="867764"/>
                    <a:pt x="0" y="862785"/>
                    <a:pt x="1123" y="858001"/>
                  </a:cubicBezTo>
                  <a:lnTo>
                    <a:pt x="200907" y="7274"/>
                  </a:lnTo>
                  <a:cubicBezTo>
                    <a:pt x="201908" y="3012"/>
                    <a:pt x="205709" y="0"/>
                    <a:pt x="210087" y="0"/>
                  </a:cubicBezTo>
                  <a:lnTo>
                    <a:pt x="7426370" y="0"/>
                  </a:lnTo>
                  <a:cubicBezTo>
                    <a:pt x="7430747" y="0"/>
                    <a:pt x="7434550" y="3012"/>
                    <a:pt x="7435550" y="7274"/>
                  </a:cubicBezTo>
                  <a:lnTo>
                    <a:pt x="7635333" y="858001"/>
                  </a:lnTo>
                  <a:cubicBezTo>
                    <a:pt x="7636457" y="862785"/>
                    <a:pt x="7636457" y="867764"/>
                    <a:pt x="7635333" y="872548"/>
                  </a:cubicBezTo>
                  <a:close/>
                </a:path>
              </a:pathLst>
            </a:custGeom>
            <a:gradFill rotWithShape="1">
              <a:gsLst>
                <a:gs pos="0">
                  <a:srgbClr val="5CE1E6">
                    <a:alpha val="100000"/>
                  </a:srgbClr>
                </a:gs>
                <a:gs pos="100000">
                  <a:srgbClr val="8C52FF">
                    <a:alpha val="100000"/>
                  </a:srgbClr>
                </a:gs>
              </a:gsLst>
              <a:lin ang="0"/>
            </a:gradFill>
          </p:spPr>
          <p:txBody>
            <a:bodyPr/>
            <a:lstStyle/>
            <a:p>
              <a:endParaRPr lang="tr-TR"/>
            </a:p>
          </p:txBody>
        </p:sp>
        <p:sp>
          <p:nvSpPr>
            <p:cNvPr id="19" name="TextBox 19"/>
            <p:cNvSpPr txBox="1"/>
            <p:nvPr/>
          </p:nvSpPr>
          <p:spPr>
            <a:xfrm>
              <a:off x="114300" y="-38100"/>
              <a:ext cx="7409027" cy="1768649"/>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4182679" y="1424444"/>
            <a:ext cx="927369" cy="423112"/>
          </a:xfrm>
          <a:custGeom>
            <a:avLst/>
            <a:gdLst/>
            <a:ahLst/>
            <a:cxnLst/>
            <a:rect l="l" t="t" r="r" b="b"/>
            <a:pathLst>
              <a:path w="927369" h="423112">
                <a:moveTo>
                  <a:pt x="0" y="0"/>
                </a:moveTo>
                <a:lnTo>
                  <a:pt x="927369" y="0"/>
                </a:lnTo>
                <a:lnTo>
                  <a:pt x="927369" y="423112"/>
                </a:lnTo>
                <a:lnTo>
                  <a:pt x="0" y="423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21" name="Freeform 21"/>
          <p:cNvSpPr/>
          <p:nvPr/>
        </p:nvSpPr>
        <p:spPr>
          <a:xfrm>
            <a:off x="3177952" y="1424444"/>
            <a:ext cx="927369" cy="423112"/>
          </a:xfrm>
          <a:custGeom>
            <a:avLst/>
            <a:gdLst/>
            <a:ahLst/>
            <a:cxnLst/>
            <a:rect l="l" t="t" r="r" b="b"/>
            <a:pathLst>
              <a:path w="927369" h="423112">
                <a:moveTo>
                  <a:pt x="0" y="0"/>
                </a:moveTo>
                <a:lnTo>
                  <a:pt x="927369" y="0"/>
                </a:lnTo>
                <a:lnTo>
                  <a:pt x="927369" y="423112"/>
                </a:lnTo>
                <a:lnTo>
                  <a:pt x="0" y="423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22" name="Freeform 22"/>
          <p:cNvSpPr/>
          <p:nvPr/>
        </p:nvSpPr>
        <p:spPr>
          <a:xfrm>
            <a:off x="3824353" y="4071499"/>
            <a:ext cx="10822010" cy="5654500"/>
          </a:xfrm>
          <a:custGeom>
            <a:avLst/>
            <a:gdLst/>
            <a:ahLst/>
            <a:cxnLst/>
            <a:rect l="l" t="t" r="r" b="b"/>
            <a:pathLst>
              <a:path w="10822010" h="5654500">
                <a:moveTo>
                  <a:pt x="0" y="0"/>
                </a:moveTo>
                <a:lnTo>
                  <a:pt x="10822011" y="0"/>
                </a:lnTo>
                <a:lnTo>
                  <a:pt x="10822011" y="5654500"/>
                </a:lnTo>
                <a:lnTo>
                  <a:pt x="0" y="5654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3" name="Freeform 23"/>
          <p:cNvSpPr/>
          <p:nvPr/>
        </p:nvSpPr>
        <p:spPr>
          <a:xfrm>
            <a:off x="5577431" y="356765"/>
            <a:ext cx="7315200" cy="1828800"/>
          </a:xfrm>
          <a:custGeom>
            <a:avLst/>
            <a:gdLst/>
            <a:ahLst/>
            <a:cxnLst/>
            <a:rect l="l" t="t" r="r" b="b"/>
            <a:pathLst>
              <a:path w="7315200" h="1828800">
                <a:moveTo>
                  <a:pt x="0" y="0"/>
                </a:moveTo>
                <a:lnTo>
                  <a:pt x="7315200" y="0"/>
                </a:lnTo>
                <a:lnTo>
                  <a:pt x="7315200" y="1828800"/>
                </a:lnTo>
                <a:lnTo>
                  <a:pt x="0" y="1828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24" name="TextBox 24"/>
          <p:cNvSpPr txBox="1"/>
          <p:nvPr/>
        </p:nvSpPr>
        <p:spPr>
          <a:xfrm>
            <a:off x="5155889" y="2162042"/>
            <a:ext cx="8158284" cy="1137184"/>
          </a:xfrm>
          <a:prstGeom prst="rect">
            <a:avLst/>
          </a:prstGeom>
        </p:spPr>
        <p:txBody>
          <a:bodyPr lIns="0" tIns="0" rIns="0" bIns="0" rtlCol="0" anchor="t">
            <a:spAutoFit/>
          </a:bodyPr>
          <a:lstStyle/>
          <a:p>
            <a:pPr algn="ctr">
              <a:lnSpc>
                <a:spcPts val="2945"/>
              </a:lnSpc>
              <a:spcBef>
                <a:spcPct val="0"/>
              </a:spcBef>
            </a:pPr>
            <a:r>
              <a:rPr lang="en-US" sz="2103">
                <a:solidFill>
                  <a:srgbClr val="FFFFFF"/>
                </a:solidFill>
                <a:latin typeface="Telegraf"/>
                <a:ea typeface="Telegraf"/>
                <a:cs typeface="Telegraf"/>
                <a:sym typeface="Telegraf"/>
              </a:rPr>
              <a:t>SWOT analizi, bir işletmenin, projenin veya organizasyonun mevcut durumunu ve gelecekteki potansiyelini anlamak için kullanılan stratejik bir planlama yöntemidir.</a:t>
            </a:r>
          </a:p>
        </p:txBody>
      </p:sp>
      <p:sp>
        <p:nvSpPr>
          <p:cNvPr id="25" name="TextBox 25"/>
          <p:cNvSpPr txBox="1"/>
          <p:nvPr/>
        </p:nvSpPr>
        <p:spPr>
          <a:xfrm>
            <a:off x="2492163" y="4307029"/>
            <a:ext cx="10822010" cy="306705"/>
          </a:xfrm>
          <a:prstGeom prst="rect">
            <a:avLst/>
          </a:prstGeom>
        </p:spPr>
        <p:txBody>
          <a:bodyPr lIns="0" tIns="0" rIns="0" bIns="0" rtlCol="0" anchor="t">
            <a:spAutoFit/>
          </a:bodyPr>
          <a:lstStyle/>
          <a:p>
            <a:pPr algn="ctr">
              <a:lnSpc>
                <a:spcPts val="2520"/>
              </a:lnSpc>
            </a:pPr>
            <a:r>
              <a:rPr lang="en-US" sz="1800">
                <a:solidFill>
                  <a:srgbClr val="000000"/>
                </a:solidFill>
                <a:latin typeface="Capriola"/>
                <a:ea typeface="Capriola"/>
                <a:cs typeface="Capriola"/>
                <a:sym typeface="Capriola"/>
              </a:rPr>
              <a:t>Zayıf Yönler</a:t>
            </a:r>
          </a:p>
        </p:txBody>
      </p:sp>
      <p:sp>
        <p:nvSpPr>
          <p:cNvPr id="26" name="TextBox 26"/>
          <p:cNvSpPr txBox="1"/>
          <p:nvPr/>
        </p:nvSpPr>
        <p:spPr>
          <a:xfrm>
            <a:off x="-255116" y="4307029"/>
            <a:ext cx="10822010" cy="306705"/>
          </a:xfrm>
          <a:prstGeom prst="rect">
            <a:avLst/>
          </a:prstGeom>
        </p:spPr>
        <p:txBody>
          <a:bodyPr lIns="0" tIns="0" rIns="0" bIns="0" rtlCol="0" anchor="t">
            <a:spAutoFit/>
          </a:bodyPr>
          <a:lstStyle/>
          <a:p>
            <a:pPr algn="ctr">
              <a:lnSpc>
                <a:spcPts val="2520"/>
              </a:lnSpc>
            </a:pPr>
            <a:r>
              <a:rPr lang="en-US" sz="1800">
                <a:solidFill>
                  <a:srgbClr val="000000"/>
                </a:solidFill>
                <a:latin typeface="Capriola"/>
                <a:ea typeface="Capriola"/>
                <a:cs typeface="Capriola"/>
                <a:sym typeface="Capriola"/>
              </a:rPr>
              <a:t>Güçlü Yönler</a:t>
            </a:r>
          </a:p>
        </p:txBody>
      </p:sp>
      <p:sp>
        <p:nvSpPr>
          <p:cNvPr id="27" name="TextBox 27"/>
          <p:cNvSpPr txBox="1"/>
          <p:nvPr/>
        </p:nvSpPr>
        <p:spPr>
          <a:xfrm>
            <a:off x="9989660" y="4291799"/>
            <a:ext cx="1250016" cy="301878"/>
          </a:xfrm>
          <a:prstGeom prst="rect">
            <a:avLst/>
          </a:prstGeom>
        </p:spPr>
        <p:txBody>
          <a:bodyPr wrap="square"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Fırsatlar</a:t>
            </a:r>
            <a:endParaRPr lang="en-US" sz="1800" dirty="0">
              <a:solidFill>
                <a:srgbClr val="000000"/>
              </a:solidFill>
              <a:latin typeface="Capriola"/>
              <a:ea typeface="Capriola"/>
              <a:cs typeface="Capriola"/>
              <a:sym typeface="Capriola"/>
            </a:endParaRPr>
          </a:p>
        </p:txBody>
      </p:sp>
      <p:sp>
        <p:nvSpPr>
          <p:cNvPr id="28" name="TextBox 28"/>
          <p:cNvSpPr txBox="1"/>
          <p:nvPr/>
        </p:nvSpPr>
        <p:spPr>
          <a:xfrm>
            <a:off x="12694725" y="4307029"/>
            <a:ext cx="1238896" cy="309882"/>
          </a:xfrm>
          <a:prstGeom prst="rect">
            <a:avLst/>
          </a:prstGeom>
        </p:spPr>
        <p:txBody>
          <a:bodyPr wrap="square"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Tehditler</a:t>
            </a:r>
            <a:endParaRPr lang="en-US" sz="1800" dirty="0">
              <a:solidFill>
                <a:srgbClr val="000000"/>
              </a:solidFill>
              <a:latin typeface="Capriola"/>
              <a:ea typeface="Capriola"/>
              <a:cs typeface="Capriola"/>
              <a:sym typeface="Capriola"/>
            </a:endParaRPr>
          </a:p>
        </p:txBody>
      </p:sp>
      <p:sp>
        <p:nvSpPr>
          <p:cNvPr id="29" name="TextBox 29"/>
          <p:cNvSpPr txBox="1"/>
          <p:nvPr/>
        </p:nvSpPr>
        <p:spPr>
          <a:xfrm>
            <a:off x="-404664" y="5831435"/>
            <a:ext cx="10822010" cy="306705"/>
          </a:xfrm>
          <a:prstGeom prst="rect">
            <a:avLst/>
          </a:prstGeom>
        </p:spPr>
        <p:txBody>
          <a:bodyPr lIns="0" tIns="0" rIns="0" bIns="0" rtlCol="0" anchor="t">
            <a:spAutoFit/>
          </a:bodyPr>
          <a:lstStyle/>
          <a:p>
            <a:pPr algn="ctr">
              <a:lnSpc>
                <a:spcPts val="2520"/>
              </a:lnSpc>
            </a:pPr>
            <a:r>
              <a:rPr lang="en-US" sz="1800" dirty="0">
                <a:solidFill>
                  <a:srgbClr val="000000"/>
                </a:solidFill>
                <a:latin typeface="Capriola"/>
                <a:ea typeface="Capriola"/>
                <a:cs typeface="Capriola"/>
                <a:sym typeface="Capriola"/>
              </a:rPr>
              <a:t>Analiz </a:t>
            </a:r>
            <a:r>
              <a:rPr lang="en-US" sz="1800" dirty="0" err="1">
                <a:solidFill>
                  <a:srgbClr val="000000"/>
                </a:solidFill>
                <a:latin typeface="Capriola"/>
                <a:ea typeface="Capriola"/>
                <a:cs typeface="Capriola"/>
                <a:sym typeface="Capriola"/>
              </a:rPr>
              <a:t>yapabilme</a:t>
            </a:r>
            <a:r>
              <a:rPr lang="en-US" sz="1800" dirty="0">
                <a:solidFill>
                  <a:srgbClr val="000000"/>
                </a:solidFill>
                <a:latin typeface="Capriola"/>
                <a:ea typeface="Capriola"/>
                <a:cs typeface="Capriola"/>
                <a:sym typeface="Capriola"/>
              </a:rPr>
              <a:t> </a:t>
            </a:r>
          </a:p>
        </p:txBody>
      </p:sp>
      <p:sp>
        <p:nvSpPr>
          <p:cNvPr id="30" name="TextBox 30"/>
          <p:cNvSpPr txBox="1"/>
          <p:nvPr/>
        </p:nvSpPr>
        <p:spPr>
          <a:xfrm>
            <a:off x="3760688" y="5006060"/>
            <a:ext cx="2800479" cy="301878"/>
          </a:xfrm>
          <a:prstGeom prst="rect">
            <a:avLst/>
          </a:prstGeom>
        </p:spPr>
        <p:txBody>
          <a:bodyPr wrap="square"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Sanal</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Sunucu</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Ortamı</a:t>
            </a:r>
            <a:endParaRPr lang="en-US" sz="1800" dirty="0">
              <a:solidFill>
                <a:srgbClr val="000000"/>
              </a:solidFill>
              <a:latin typeface="Capriola"/>
              <a:ea typeface="Capriola"/>
              <a:cs typeface="Capriola"/>
              <a:sym typeface="Capriola"/>
            </a:endParaRPr>
          </a:p>
        </p:txBody>
      </p:sp>
      <p:sp>
        <p:nvSpPr>
          <p:cNvPr id="31" name="TextBox 31"/>
          <p:cNvSpPr txBox="1"/>
          <p:nvPr/>
        </p:nvSpPr>
        <p:spPr>
          <a:xfrm>
            <a:off x="-255116" y="5452901"/>
            <a:ext cx="10822010" cy="306705"/>
          </a:xfrm>
          <a:prstGeom prst="rect">
            <a:avLst/>
          </a:prstGeom>
        </p:spPr>
        <p:txBody>
          <a:bodyPr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Uygulama</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Çeşitliliği</a:t>
            </a:r>
            <a:endParaRPr lang="en-US" sz="1800" dirty="0">
              <a:solidFill>
                <a:srgbClr val="000000"/>
              </a:solidFill>
              <a:latin typeface="Capriola"/>
              <a:ea typeface="Capriola"/>
              <a:cs typeface="Capriola"/>
              <a:sym typeface="Capriola"/>
            </a:endParaRPr>
          </a:p>
        </p:txBody>
      </p:sp>
      <p:sp>
        <p:nvSpPr>
          <p:cNvPr id="32" name="TextBox 32"/>
          <p:cNvSpPr txBox="1"/>
          <p:nvPr/>
        </p:nvSpPr>
        <p:spPr>
          <a:xfrm>
            <a:off x="10090942" y="4971097"/>
            <a:ext cx="1047452" cy="306705"/>
          </a:xfrm>
          <a:prstGeom prst="rect">
            <a:avLst/>
          </a:prstGeom>
        </p:spPr>
        <p:txBody>
          <a:bodyPr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İş</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imkanı</a:t>
            </a:r>
            <a:endParaRPr lang="en-US" sz="1800" dirty="0">
              <a:solidFill>
                <a:srgbClr val="000000"/>
              </a:solidFill>
              <a:latin typeface="Capriola"/>
              <a:ea typeface="Capriola"/>
              <a:cs typeface="Capriola"/>
              <a:sym typeface="Capriola"/>
            </a:endParaRPr>
          </a:p>
        </p:txBody>
      </p:sp>
      <p:sp>
        <p:nvSpPr>
          <p:cNvPr id="33" name="TextBox 33"/>
          <p:cNvSpPr txBox="1"/>
          <p:nvPr/>
        </p:nvSpPr>
        <p:spPr>
          <a:xfrm>
            <a:off x="7903168" y="5099509"/>
            <a:ext cx="10822010" cy="306705"/>
          </a:xfrm>
          <a:prstGeom prst="rect">
            <a:avLst/>
          </a:prstGeom>
        </p:spPr>
        <p:txBody>
          <a:bodyPr lIns="0" tIns="0" rIns="0" bIns="0" rtlCol="0" anchor="t">
            <a:spAutoFit/>
          </a:bodyPr>
          <a:lstStyle/>
          <a:p>
            <a:pPr algn="ctr">
              <a:lnSpc>
                <a:spcPts val="2520"/>
              </a:lnSpc>
            </a:pPr>
            <a:r>
              <a:rPr lang="en-US" sz="1800">
                <a:solidFill>
                  <a:srgbClr val="000000"/>
                </a:solidFill>
                <a:latin typeface="Capriola"/>
                <a:ea typeface="Capriola"/>
                <a:cs typeface="Capriola"/>
                <a:sym typeface="Capriola"/>
              </a:rPr>
              <a:t>Rakipler</a:t>
            </a:r>
          </a:p>
        </p:txBody>
      </p:sp>
      <p:sp>
        <p:nvSpPr>
          <p:cNvPr id="34" name="TextBox 34"/>
          <p:cNvSpPr txBox="1"/>
          <p:nvPr/>
        </p:nvSpPr>
        <p:spPr>
          <a:xfrm>
            <a:off x="3641636" y="6194939"/>
            <a:ext cx="2606786" cy="1263679"/>
          </a:xfrm>
          <a:prstGeom prst="rect">
            <a:avLst/>
          </a:prstGeom>
        </p:spPr>
        <p:txBody>
          <a:bodyPr wrap="square"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Sektörde</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en</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çok</a:t>
            </a:r>
            <a:endParaRPr lang="tr-TR" dirty="0">
              <a:solidFill>
                <a:srgbClr val="000000"/>
              </a:solidFill>
              <a:latin typeface="Capriola"/>
              <a:ea typeface="Capriola"/>
              <a:cs typeface="Capriola"/>
              <a:sym typeface="Capriola"/>
            </a:endParaRPr>
          </a:p>
          <a:p>
            <a:pPr algn="ctr">
              <a:lnSpc>
                <a:spcPts val="2520"/>
              </a:lnSpc>
            </a:pPr>
            <a:r>
              <a:rPr lang="tr-TR" dirty="0">
                <a:solidFill>
                  <a:srgbClr val="000000"/>
                </a:solidFill>
                <a:latin typeface="Capriola"/>
                <a:ea typeface="Capriola"/>
                <a:cs typeface="Capriola"/>
                <a:sym typeface="Capriola"/>
              </a:rPr>
              <a:t>K</a:t>
            </a:r>
            <a:r>
              <a:rPr lang="en-US" sz="1800" dirty="0" err="1">
                <a:solidFill>
                  <a:srgbClr val="000000"/>
                </a:solidFill>
                <a:latin typeface="Capriola"/>
                <a:ea typeface="Capriola"/>
                <a:cs typeface="Capriola"/>
                <a:sym typeface="Capriola"/>
              </a:rPr>
              <a:t>ullanılan</a:t>
            </a:r>
            <a:r>
              <a:rPr lang="tr-TR" dirty="0">
                <a:solidFill>
                  <a:srgbClr val="000000"/>
                </a:solidFill>
                <a:latin typeface="Capriola"/>
                <a:ea typeface="Capriola"/>
                <a:cs typeface="Capriola"/>
                <a:sym typeface="Capriola"/>
              </a:rPr>
              <a:t> </a:t>
            </a:r>
            <a:r>
              <a:rPr lang="tr-TR" sz="1800" dirty="0">
                <a:solidFill>
                  <a:srgbClr val="000000"/>
                </a:solidFill>
                <a:latin typeface="Capriola"/>
                <a:ea typeface="Capriola"/>
                <a:cs typeface="Capriola"/>
                <a:sym typeface="Capriola"/>
              </a:rPr>
              <a:t>uygulamalar</a:t>
            </a:r>
          </a:p>
          <a:p>
            <a:pPr algn="ctr">
              <a:lnSpc>
                <a:spcPts val="2520"/>
              </a:lnSpc>
            </a:pPr>
            <a:r>
              <a:rPr lang="tr-TR" sz="1800" dirty="0">
                <a:solidFill>
                  <a:srgbClr val="000000"/>
                </a:solidFill>
                <a:latin typeface="Capriola"/>
                <a:ea typeface="Capriola"/>
                <a:cs typeface="Capriola"/>
                <a:sym typeface="Capriola"/>
              </a:rPr>
              <a:t> </a:t>
            </a:r>
            <a:endParaRPr lang="en-US" sz="1800" dirty="0">
              <a:solidFill>
                <a:srgbClr val="000000"/>
              </a:solidFill>
              <a:latin typeface="Capriola"/>
              <a:ea typeface="Capriola"/>
              <a:cs typeface="Capriola"/>
              <a:sym typeface="Capriola"/>
            </a:endParaRPr>
          </a:p>
        </p:txBody>
      </p:sp>
      <p:sp>
        <p:nvSpPr>
          <p:cNvPr id="36" name="TextBox 36"/>
          <p:cNvSpPr txBox="1"/>
          <p:nvPr/>
        </p:nvSpPr>
        <p:spPr>
          <a:xfrm>
            <a:off x="3971921" y="7861772"/>
            <a:ext cx="2017215" cy="301878"/>
          </a:xfrm>
          <a:prstGeom prst="rect">
            <a:avLst/>
          </a:prstGeom>
        </p:spPr>
        <p:txBody>
          <a:bodyPr wrap="square"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Saldırı</a:t>
            </a:r>
            <a:r>
              <a:rPr lang="tr-TR"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çeşitliliği</a:t>
            </a:r>
            <a:endParaRPr lang="en-US" sz="1800" dirty="0">
              <a:solidFill>
                <a:srgbClr val="000000"/>
              </a:solidFill>
              <a:latin typeface="Capriola"/>
              <a:ea typeface="Capriola"/>
              <a:cs typeface="Capriola"/>
              <a:sym typeface="Capriola"/>
            </a:endParaRPr>
          </a:p>
        </p:txBody>
      </p:sp>
      <p:sp>
        <p:nvSpPr>
          <p:cNvPr id="37" name="TextBox 37"/>
          <p:cNvSpPr txBox="1"/>
          <p:nvPr/>
        </p:nvSpPr>
        <p:spPr>
          <a:xfrm>
            <a:off x="3712637" y="8757325"/>
            <a:ext cx="2286201" cy="621030"/>
          </a:xfrm>
          <a:prstGeom prst="rect">
            <a:avLst/>
          </a:prstGeom>
        </p:spPr>
        <p:txBody>
          <a:bodyPr wrap="square"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Otomatik</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veri</a:t>
            </a:r>
            <a:r>
              <a:rPr lang="en-US" sz="1800" dirty="0">
                <a:solidFill>
                  <a:srgbClr val="000000"/>
                </a:solidFill>
                <a:latin typeface="Capriola"/>
                <a:ea typeface="Capriola"/>
                <a:cs typeface="Capriola"/>
                <a:sym typeface="Capriola"/>
              </a:rPr>
              <a:t> </a:t>
            </a:r>
          </a:p>
          <a:p>
            <a:pPr algn="ctr">
              <a:lnSpc>
                <a:spcPts val="2520"/>
              </a:lnSpc>
            </a:pPr>
            <a:r>
              <a:rPr lang="en-US" sz="1800" dirty="0" err="1">
                <a:solidFill>
                  <a:srgbClr val="000000"/>
                </a:solidFill>
                <a:latin typeface="Capriola"/>
                <a:ea typeface="Capriola"/>
                <a:cs typeface="Capriola"/>
                <a:sym typeface="Capriola"/>
              </a:rPr>
              <a:t>aktarımı</a:t>
            </a:r>
            <a:endParaRPr lang="en-US" sz="1800" dirty="0">
              <a:solidFill>
                <a:srgbClr val="000000"/>
              </a:solidFill>
              <a:latin typeface="Capriola"/>
              <a:ea typeface="Capriola"/>
              <a:cs typeface="Capriola"/>
              <a:sym typeface="Capriola"/>
            </a:endParaRPr>
          </a:p>
        </p:txBody>
      </p:sp>
      <p:sp>
        <p:nvSpPr>
          <p:cNvPr id="38" name="TextBox 38"/>
          <p:cNvSpPr txBox="1"/>
          <p:nvPr/>
        </p:nvSpPr>
        <p:spPr>
          <a:xfrm>
            <a:off x="6655244" y="4971097"/>
            <a:ext cx="2495848" cy="935355"/>
          </a:xfrm>
          <a:prstGeom prst="rect">
            <a:avLst/>
          </a:prstGeom>
        </p:spPr>
        <p:txBody>
          <a:bodyPr lIns="0" tIns="0" rIns="0" bIns="0" rtlCol="0" anchor="t">
            <a:spAutoFit/>
          </a:bodyPr>
          <a:lstStyle/>
          <a:p>
            <a:pPr algn="ctr">
              <a:lnSpc>
                <a:spcPts val="2520"/>
              </a:lnSpc>
            </a:pPr>
            <a:r>
              <a:rPr lang="en-US" sz="1800">
                <a:solidFill>
                  <a:srgbClr val="000000"/>
                </a:solidFill>
                <a:latin typeface="Capriola"/>
                <a:ea typeface="Capriola"/>
                <a:cs typeface="Capriola"/>
                <a:sym typeface="Capriola"/>
              </a:rPr>
              <a:t>Alt yapıdan</a:t>
            </a:r>
          </a:p>
          <a:p>
            <a:pPr algn="ctr">
              <a:lnSpc>
                <a:spcPts val="2520"/>
              </a:lnSpc>
            </a:pPr>
            <a:r>
              <a:rPr lang="en-US" sz="1800">
                <a:solidFill>
                  <a:srgbClr val="000000"/>
                </a:solidFill>
                <a:latin typeface="Capriola"/>
                <a:ea typeface="Capriola"/>
                <a:cs typeface="Capriola"/>
                <a:sym typeface="Capriola"/>
              </a:rPr>
              <a:t>kaynaklı oluşabilecek</a:t>
            </a:r>
          </a:p>
          <a:p>
            <a:pPr algn="ctr">
              <a:lnSpc>
                <a:spcPts val="2520"/>
              </a:lnSpc>
            </a:pPr>
            <a:r>
              <a:rPr lang="en-US" sz="1800">
                <a:solidFill>
                  <a:srgbClr val="000000"/>
                </a:solidFill>
                <a:latin typeface="Capriola"/>
                <a:ea typeface="Capriola"/>
                <a:cs typeface="Capriola"/>
                <a:sym typeface="Capriola"/>
              </a:rPr>
              <a:t> sorunlar</a:t>
            </a:r>
          </a:p>
        </p:txBody>
      </p:sp>
      <p:sp>
        <p:nvSpPr>
          <p:cNvPr id="39" name="TextBox 39"/>
          <p:cNvSpPr txBox="1"/>
          <p:nvPr/>
        </p:nvSpPr>
        <p:spPr>
          <a:xfrm>
            <a:off x="12515115" y="5669104"/>
            <a:ext cx="1598116" cy="621030"/>
          </a:xfrm>
          <a:prstGeom prst="rect">
            <a:avLst/>
          </a:prstGeom>
        </p:spPr>
        <p:txBody>
          <a:bodyPr lIns="0" tIns="0" rIns="0" bIns="0" rtlCol="0" anchor="t">
            <a:spAutoFit/>
          </a:bodyPr>
          <a:lstStyle/>
          <a:p>
            <a:pPr algn="ctr">
              <a:lnSpc>
                <a:spcPts val="2520"/>
              </a:lnSpc>
            </a:pPr>
            <a:r>
              <a:rPr lang="en-US" sz="1800">
                <a:solidFill>
                  <a:srgbClr val="000000"/>
                </a:solidFill>
                <a:latin typeface="Capriola"/>
                <a:ea typeface="Capriola"/>
                <a:cs typeface="Capriola"/>
                <a:sym typeface="Capriola"/>
              </a:rPr>
              <a:t>Dış Bağlantılı </a:t>
            </a:r>
          </a:p>
          <a:p>
            <a:pPr algn="ctr">
              <a:lnSpc>
                <a:spcPts val="2520"/>
              </a:lnSpc>
            </a:pPr>
            <a:r>
              <a:rPr lang="en-US" sz="1800">
                <a:solidFill>
                  <a:srgbClr val="000000"/>
                </a:solidFill>
                <a:latin typeface="Capriola"/>
                <a:ea typeface="Capriola"/>
                <a:cs typeface="Capriola"/>
                <a:sym typeface="Capriola"/>
              </a:rPr>
              <a:t>müdahale</a:t>
            </a:r>
          </a:p>
        </p:txBody>
      </p:sp>
      <p:sp>
        <p:nvSpPr>
          <p:cNvPr id="40" name="TextBox 40"/>
          <p:cNvSpPr txBox="1"/>
          <p:nvPr/>
        </p:nvSpPr>
        <p:spPr>
          <a:xfrm>
            <a:off x="9681516" y="5621687"/>
            <a:ext cx="1876879" cy="622478"/>
          </a:xfrm>
          <a:prstGeom prst="rect">
            <a:avLst/>
          </a:prstGeom>
        </p:spPr>
        <p:txBody>
          <a:bodyPr wrap="square"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Gerçek</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zamanlı</a:t>
            </a:r>
            <a:endParaRPr lang="en-US" sz="1800" dirty="0">
              <a:solidFill>
                <a:srgbClr val="000000"/>
              </a:solidFill>
              <a:latin typeface="Capriola"/>
              <a:ea typeface="Capriola"/>
              <a:cs typeface="Capriola"/>
              <a:sym typeface="Capriola"/>
            </a:endParaRPr>
          </a:p>
          <a:p>
            <a:pPr algn="ctr">
              <a:lnSpc>
                <a:spcPts val="2520"/>
              </a:lnSpc>
            </a:pPr>
            <a:r>
              <a:rPr lang="en-US" sz="1800" dirty="0" err="1">
                <a:solidFill>
                  <a:srgbClr val="000000"/>
                </a:solidFill>
                <a:latin typeface="Capriola"/>
                <a:ea typeface="Capriola"/>
                <a:cs typeface="Capriola"/>
                <a:sym typeface="Capriola"/>
              </a:rPr>
              <a:t>tehdit</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izleme</a:t>
            </a:r>
            <a:endParaRPr lang="en-US" sz="1800" dirty="0">
              <a:solidFill>
                <a:srgbClr val="000000"/>
              </a:solidFill>
              <a:latin typeface="Capriola"/>
              <a:ea typeface="Capriola"/>
              <a:cs typeface="Capriola"/>
              <a:sym typeface="Capriola"/>
            </a:endParaRPr>
          </a:p>
        </p:txBody>
      </p:sp>
      <p:sp>
        <p:nvSpPr>
          <p:cNvPr id="41" name="TextBox 41"/>
          <p:cNvSpPr txBox="1"/>
          <p:nvPr/>
        </p:nvSpPr>
        <p:spPr>
          <a:xfrm>
            <a:off x="3758698" y="8272906"/>
            <a:ext cx="2535785" cy="301878"/>
          </a:xfrm>
          <a:prstGeom prst="rect">
            <a:avLst/>
          </a:prstGeom>
        </p:spPr>
        <p:txBody>
          <a:bodyPr wrap="square"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Hibrit</a:t>
            </a:r>
            <a:r>
              <a:rPr lang="en-US" sz="1800" dirty="0">
                <a:solidFill>
                  <a:srgbClr val="000000"/>
                </a:solidFill>
                <a:latin typeface="Capriola"/>
                <a:ea typeface="Capriola"/>
                <a:cs typeface="Capriola"/>
                <a:sym typeface="Capriola"/>
              </a:rPr>
              <a:t> test </a:t>
            </a:r>
            <a:r>
              <a:rPr lang="en-US" sz="1800" dirty="0" err="1">
                <a:solidFill>
                  <a:srgbClr val="000000"/>
                </a:solidFill>
                <a:latin typeface="Capriola"/>
                <a:ea typeface="Capriola"/>
                <a:cs typeface="Capriola"/>
                <a:sym typeface="Capriola"/>
              </a:rPr>
              <a:t>ortamı</a:t>
            </a:r>
            <a:endParaRPr lang="en-US" sz="1800" dirty="0">
              <a:solidFill>
                <a:srgbClr val="000000"/>
              </a:solidFill>
              <a:latin typeface="Capriola"/>
              <a:ea typeface="Capriola"/>
              <a:cs typeface="Capriola"/>
              <a:sym typeface="Capriola"/>
            </a:endParaRPr>
          </a:p>
        </p:txBody>
      </p:sp>
      <p:sp>
        <p:nvSpPr>
          <p:cNvPr id="42" name="TextBox 42"/>
          <p:cNvSpPr txBox="1"/>
          <p:nvPr/>
        </p:nvSpPr>
        <p:spPr>
          <a:xfrm>
            <a:off x="6960937" y="6160102"/>
            <a:ext cx="1884462" cy="306705"/>
          </a:xfrm>
          <a:prstGeom prst="rect">
            <a:avLst/>
          </a:prstGeom>
        </p:spPr>
        <p:txBody>
          <a:bodyPr lIns="0" tIns="0" rIns="0" bIns="0" rtlCol="0" anchor="t">
            <a:spAutoFit/>
          </a:bodyPr>
          <a:lstStyle/>
          <a:p>
            <a:pPr algn="ctr">
              <a:lnSpc>
                <a:spcPts val="2520"/>
              </a:lnSpc>
            </a:pPr>
            <a:r>
              <a:rPr lang="en-US" sz="1800">
                <a:solidFill>
                  <a:srgbClr val="000000"/>
                </a:solidFill>
                <a:latin typeface="Capriola"/>
                <a:ea typeface="Capriola"/>
                <a:cs typeface="Capriola"/>
                <a:sym typeface="Capriola"/>
              </a:rPr>
              <a:t>Sunucu maliyeti</a:t>
            </a:r>
          </a:p>
        </p:txBody>
      </p:sp>
      <p:sp>
        <p:nvSpPr>
          <p:cNvPr id="43" name="TextBox 43"/>
          <p:cNvSpPr txBox="1"/>
          <p:nvPr/>
        </p:nvSpPr>
        <p:spPr>
          <a:xfrm>
            <a:off x="9557914" y="6357890"/>
            <a:ext cx="2113508" cy="306705"/>
          </a:xfrm>
          <a:prstGeom prst="rect">
            <a:avLst/>
          </a:prstGeom>
        </p:spPr>
        <p:txBody>
          <a:bodyPr lIns="0" tIns="0" rIns="0" bIns="0" rtlCol="0" anchor="t">
            <a:spAutoFit/>
          </a:bodyPr>
          <a:lstStyle/>
          <a:p>
            <a:pPr algn="ctr">
              <a:lnSpc>
                <a:spcPts val="2520"/>
              </a:lnSpc>
            </a:pPr>
            <a:r>
              <a:rPr lang="en-US" sz="1800" dirty="0" err="1">
                <a:solidFill>
                  <a:srgbClr val="000000"/>
                </a:solidFill>
                <a:latin typeface="Capriola"/>
                <a:ea typeface="Capriola"/>
                <a:cs typeface="Capriola"/>
                <a:sym typeface="Capriola"/>
              </a:rPr>
              <a:t>Hızlı</a:t>
            </a:r>
            <a:r>
              <a:rPr lang="en-US" sz="1800" dirty="0">
                <a:solidFill>
                  <a:srgbClr val="000000"/>
                </a:solidFill>
                <a:latin typeface="Capriola"/>
                <a:ea typeface="Capriola"/>
                <a:cs typeface="Capriola"/>
                <a:sym typeface="Capriola"/>
              </a:rPr>
              <a:t> </a:t>
            </a:r>
            <a:r>
              <a:rPr lang="en-US" sz="1800" dirty="0" err="1">
                <a:solidFill>
                  <a:srgbClr val="000000"/>
                </a:solidFill>
                <a:latin typeface="Capriola"/>
                <a:ea typeface="Capriola"/>
                <a:cs typeface="Capriola"/>
                <a:sym typeface="Capriola"/>
              </a:rPr>
              <a:t>aksiyon</a:t>
            </a:r>
            <a:r>
              <a:rPr lang="en-US" sz="1800" dirty="0">
                <a:solidFill>
                  <a:srgbClr val="000000"/>
                </a:solidFill>
                <a:latin typeface="Capriola"/>
                <a:ea typeface="Capriola"/>
                <a:cs typeface="Capriola"/>
                <a:sym typeface="Capriola"/>
              </a:rPr>
              <a:t> alma</a:t>
            </a:r>
          </a:p>
        </p:txBody>
      </p:sp>
      <p:sp>
        <p:nvSpPr>
          <p:cNvPr id="44" name="TextBox 44"/>
          <p:cNvSpPr txBox="1"/>
          <p:nvPr/>
        </p:nvSpPr>
        <p:spPr>
          <a:xfrm>
            <a:off x="9395543" y="6816938"/>
            <a:ext cx="2438251" cy="1249680"/>
          </a:xfrm>
          <a:prstGeom prst="rect">
            <a:avLst/>
          </a:prstGeom>
        </p:spPr>
        <p:txBody>
          <a:bodyPr lIns="0" tIns="0" rIns="0" bIns="0" rtlCol="0" anchor="t">
            <a:spAutoFit/>
          </a:bodyPr>
          <a:lstStyle/>
          <a:p>
            <a:pPr algn="ctr">
              <a:lnSpc>
                <a:spcPts val="2520"/>
              </a:lnSpc>
            </a:pPr>
            <a:r>
              <a:rPr lang="en-US" sz="1800">
                <a:solidFill>
                  <a:srgbClr val="000000"/>
                </a:solidFill>
                <a:latin typeface="Capriola"/>
                <a:ea typeface="Capriola"/>
                <a:cs typeface="Capriola"/>
                <a:sym typeface="Capriola"/>
              </a:rPr>
              <a:t>Projede yer almak</a:t>
            </a:r>
          </a:p>
          <a:p>
            <a:pPr algn="ctr">
              <a:lnSpc>
                <a:spcPts val="2520"/>
              </a:lnSpc>
            </a:pPr>
            <a:r>
              <a:rPr lang="en-US" sz="1800">
                <a:solidFill>
                  <a:srgbClr val="000000"/>
                </a:solidFill>
                <a:latin typeface="Capriola"/>
                <a:ea typeface="Capriola"/>
                <a:cs typeface="Capriola"/>
                <a:sym typeface="Capriola"/>
              </a:rPr>
              <a:t>isteyen kişi sayısının </a:t>
            </a:r>
          </a:p>
          <a:p>
            <a:pPr algn="ctr">
              <a:lnSpc>
                <a:spcPts val="2520"/>
              </a:lnSpc>
            </a:pPr>
            <a:r>
              <a:rPr lang="en-US" sz="1800">
                <a:solidFill>
                  <a:srgbClr val="000000"/>
                </a:solidFill>
                <a:latin typeface="Capriola"/>
                <a:ea typeface="Capriola"/>
                <a:cs typeface="Capriola"/>
                <a:sym typeface="Capriola"/>
              </a:rPr>
              <a:t>fazla</a:t>
            </a:r>
          </a:p>
          <a:p>
            <a:pPr algn="ctr">
              <a:lnSpc>
                <a:spcPts val="2520"/>
              </a:lnSpc>
            </a:pPr>
            <a:r>
              <a:rPr lang="en-US" sz="1800">
                <a:solidFill>
                  <a:srgbClr val="000000"/>
                </a:solidFill>
                <a:latin typeface="Capriola"/>
                <a:ea typeface="Capriola"/>
                <a:cs typeface="Capriola"/>
                <a:sym typeface="Capriola"/>
              </a:rPr>
              <a:t>olması</a:t>
            </a:r>
          </a:p>
        </p:txBody>
      </p:sp>
      <p:sp>
        <p:nvSpPr>
          <p:cNvPr id="47" name="TextBox 30">
            <a:extLst>
              <a:ext uri="{FF2B5EF4-FFF2-40B4-BE49-F238E27FC236}">
                <a16:creationId xmlns:a16="http://schemas.microsoft.com/office/drawing/2014/main" id="{D9AFF148-B8F6-1BD2-C262-DC61BFD961D6}"/>
              </a:ext>
            </a:extLst>
          </p:cNvPr>
          <p:cNvSpPr txBox="1"/>
          <p:nvPr/>
        </p:nvSpPr>
        <p:spPr>
          <a:xfrm>
            <a:off x="3470935" y="7199903"/>
            <a:ext cx="3137870" cy="622478"/>
          </a:xfrm>
          <a:prstGeom prst="rect">
            <a:avLst/>
          </a:prstGeom>
        </p:spPr>
        <p:txBody>
          <a:bodyPr wrap="square" lIns="0" tIns="0" rIns="0" bIns="0" rtlCol="0" anchor="t">
            <a:spAutoFit/>
          </a:bodyPr>
          <a:lstStyle/>
          <a:p>
            <a:pPr algn="ctr">
              <a:lnSpc>
                <a:spcPts val="2520"/>
              </a:lnSpc>
            </a:pPr>
            <a:r>
              <a:rPr lang="tr-TR" sz="1800" dirty="0">
                <a:solidFill>
                  <a:srgbClr val="000000"/>
                </a:solidFill>
                <a:latin typeface="Capriola"/>
                <a:ea typeface="Capriola"/>
                <a:cs typeface="Capriola"/>
                <a:sym typeface="Capriola"/>
              </a:rPr>
              <a:t>Dashboard ekranı oluşturma</a:t>
            </a:r>
            <a:endParaRPr lang="en-US" sz="1800" dirty="0">
              <a:solidFill>
                <a:srgbClr val="000000"/>
              </a:solidFill>
              <a:latin typeface="Capriola"/>
              <a:ea typeface="Capriola"/>
              <a:cs typeface="Capriola"/>
              <a:sym typeface="Capriol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025086"/>
            <a:ext cx="7674052" cy="6594889"/>
            <a:chOff x="0" y="0"/>
            <a:chExt cx="812800" cy="698500"/>
          </a:xfrm>
        </p:grpSpPr>
        <p:sp>
          <p:nvSpPr>
            <p:cNvPr id="3" name="Freeform 3"/>
            <p:cNvSpPr/>
            <p:nvPr/>
          </p:nvSpPr>
          <p:spPr>
            <a:xfrm>
              <a:off x="11042" y="0"/>
              <a:ext cx="790716" cy="698500"/>
            </a:xfrm>
            <a:custGeom>
              <a:avLst/>
              <a:gdLst/>
              <a:ahLst/>
              <a:cxnLst/>
              <a:rect l="l" t="t" r="r" b="b"/>
              <a:pathLst>
                <a:path w="790716" h="698500">
                  <a:moveTo>
                    <a:pt x="772840" y="398954"/>
                  </a:moveTo>
                  <a:lnTo>
                    <a:pt x="627476" y="648796"/>
                  </a:lnTo>
                  <a:cubicBezTo>
                    <a:pt x="609572" y="679569"/>
                    <a:pt x="576656" y="698500"/>
                    <a:pt x="541054" y="698500"/>
                  </a:cubicBezTo>
                  <a:lnTo>
                    <a:pt x="249662" y="698500"/>
                  </a:lnTo>
                  <a:cubicBezTo>
                    <a:pt x="214060" y="698500"/>
                    <a:pt x="181144" y="679569"/>
                    <a:pt x="163240" y="648796"/>
                  </a:cubicBezTo>
                  <a:lnTo>
                    <a:pt x="17876" y="398954"/>
                  </a:lnTo>
                  <a:cubicBezTo>
                    <a:pt x="0" y="368229"/>
                    <a:pt x="0" y="330271"/>
                    <a:pt x="17876" y="299546"/>
                  </a:cubicBezTo>
                  <a:lnTo>
                    <a:pt x="163240" y="49704"/>
                  </a:lnTo>
                  <a:cubicBezTo>
                    <a:pt x="181144" y="18931"/>
                    <a:pt x="214060" y="0"/>
                    <a:pt x="249662" y="0"/>
                  </a:cubicBezTo>
                  <a:lnTo>
                    <a:pt x="541054" y="0"/>
                  </a:lnTo>
                  <a:cubicBezTo>
                    <a:pt x="576656" y="0"/>
                    <a:pt x="609572" y="18931"/>
                    <a:pt x="627476" y="49704"/>
                  </a:cubicBezTo>
                  <a:lnTo>
                    <a:pt x="772840" y="299546"/>
                  </a:lnTo>
                  <a:cubicBezTo>
                    <a:pt x="790716" y="330271"/>
                    <a:pt x="790716" y="368229"/>
                    <a:pt x="772840" y="398954"/>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68339" y="1272359"/>
            <a:ext cx="7674052" cy="6594889"/>
            <a:chOff x="0" y="0"/>
            <a:chExt cx="812800" cy="698500"/>
          </a:xfrm>
        </p:grpSpPr>
        <p:sp>
          <p:nvSpPr>
            <p:cNvPr id="6" name="Freeform 6"/>
            <p:cNvSpPr/>
            <p:nvPr/>
          </p:nvSpPr>
          <p:spPr>
            <a:xfrm>
              <a:off x="11042" y="0"/>
              <a:ext cx="790716" cy="698500"/>
            </a:xfrm>
            <a:custGeom>
              <a:avLst/>
              <a:gdLst/>
              <a:ahLst/>
              <a:cxnLst/>
              <a:rect l="l" t="t" r="r" b="b"/>
              <a:pathLst>
                <a:path w="790716" h="698500">
                  <a:moveTo>
                    <a:pt x="772840" y="398954"/>
                  </a:moveTo>
                  <a:lnTo>
                    <a:pt x="627476" y="648796"/>
                  </a:lnTo>
                  <a:cubicBezTo>
                    <a:pt x="609572" y="679569"/>
                    <a:pt x="576656" y="698500"/>
                    <a:pt x="541054" y="698500"/>
                  </a:cubicBezTo>
                  <a:lnTo>
                    <a:pt x="249662" y="698500"/>
                  </a:lnTo>
                  <a:cubicBezTo>
                    <a:pt x="214060" y="698500"/>
                    <a:pt x="181144" y="679569"/>
                    <a:pt x="163240" y="648796"/>
                  </a:cubicBezTo>
                  <a:lnTo>
                    <a:pt x="17876" y="398954"/>
                  </a:lnTo>
                  <a:cubicBezTo>
                    <a:pt x="0" y="368229"/>
                    <a:pt x="0" y="330271"/>
                    <a:pt x="17876" y="299546"/>
                  </a:cubicBezTo>
                  <a:lnTo>
                    <a:pt x="163240" y="49704"/>
                  </a:lnTo>
                  <a:cubicBezTo>
                    <a:pt x="181144" y="18931"/>
                    <a:pt x="214060" y="0"/>
                    <a:pt x="249662" y="0"/>
                  </a:cubicBezTo>
                  <a:lnTo>
                    <a:pt x="541054" y="0"/>
                  </a:lnTo>
                  <a:cubicBezTo>
                    <a:pt x="576656" y="0"/>
                    <a:pt x="609572" y="18931"/>
                    <a:pt x="627476" y="49704"/>
                  </a:cubicBezTo>
                  <a:lnTo>
                    <a:pt x="772840" y="299546"/>
                  </a:lnTo>
                  <a:cubicBezTo>
                    <a:pt x="790716" y="330271"/>
                    <a:pt x="790716" y="368229"/>
                    <a:pt x="772840" y="398954"/>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686036" y="3319312"/>
            <a:ext cx="7904402" cy="0"/>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none" w="sm" len="sm"/>
          </a:ln>
        </p:spPr>
        <p:txBody>
          <a:bodyPr/>
          <a:lstStyle/>
          <a:p>
            <a:endParaRPr lang="tr-TR"/>
          </a:p>
        </p:txBody>
      </p:sp>
      <p:grpSp>
        <p:nvGrpSpPr>
          <p:cNvPr id="9" name="Group 9"/>
          <p:cNvGrpSpPr/>
          <p:nvPr/>
        </p:nvGrpSpPr>
        <p:grpSpPr>
          <a:xfrm>
            <a:off x="10019927" y="3319312"/>
            <a:ext cx="476388" cy="409396"/>
            <a:chOff x="0" y="0"/>
            <a:chExt cx="812800" cy="698500"/>
          </a:xfrm>
        </p:grpSpPr>
        <p:sp>
          <p:nvSpPr>
            <p:cNvPr id="10" name="Freeform 10"/>
            <p:cNvSpPr/>
            <p:nvPr/>
          </p:nvSpPr>
          <p:spPr>
            <a:xfrm>
              <a:off x="18724" y="0"/>
              <a:ext cx="775352" cy="698500"/>
            </a:xfrm>
            <a:custGeom>
              <a:avLst/>
              <a:gdLst/>
              <a:ahLst/>
              <a:cxnLst/>
              <a:rect l="l" t="t" r="r" b="b"/>
              <a:pathLst>
                <a:path w="775352" h="698500">
                  <a:moveTo>
                    <a:pt x="745040" y="433531"/>
                  </a:moveTo>
                  <a:lnTo>
                    <a:pt x="639912" y="614219"/>
                  </a:lnTo>
                  <a:cubicBezTo>
                    <a:pt x="609553" y="666399"/>
                    <a:pt x="553737" y="698500"/>
                    <a:pt x="493368" y="698500"/>
                  </a:cubicBezTo>
                  <a:lnTo>
                    <a:pt x="281984" y="698500"/>
                  </a:lnTo>
                  <a:cubicBezTo>
                    <a:pt x="221615" y="698500"/>
                    <a:pt x="165799" y="666399"/>
                    <a:pt x="135440" y="614219"/>
                  </a:cubicBezTo>
                  <a:lnTo>
                    <a:pt x="30312" y="433531"/>
                  </a:lnTo>
                  <a:cubicBezTo>
                    <a:pt x="0" y="381432"/>
                    <a:pt x="0" y="317068"/>
                    <a:pt x="30312" y="264969"/>
                  </a:cubicBezTo>
                  <a:lnTo>
                    <a:pt x="135440" y="84281"/>
                  </a:lnTo>
                  <a:cubicBezTo>
                    <a:pt x="165799" y="32101"/>
                    <a:pt x="221615" y="0"/>
                    <a:pt x="281984" y="0"/>
                  </a:cubicBezTo>
                  <a:lnTo>
                    <a:pt x="493368" y="0"/>
                  </a:lnTo>
                  <a:cubicBezTo>
                    <a:pt x="553737" y="0"/>
                    <a:pt x="609553" y="32101"/>
                    <a:pt x="639912" y="84281"/>
                  </a:cubicBezTo>
                  <a:lnTo>
                    <a:pt x="745040" y="264969"/>
                  </a:lnTo>
                  <a:cubicBezTo>
                    <a:pt x="775352" y="317068"/>
                    <a:pt x="775352" y="381432"/>
                    <a:pt x="745040" y="433531"/>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301410" y="6236187"/>
            <a:ext cx="2788193" cy="2396103"/>
            <a:chOff x="0" y="0"/>
            <a:chExt cx="812800" cy="698500"/>
          </a:xfrm>
        </p:grpSpPr>
        <p:sp>
          <p:nvSpPr>
            <p:cNvPr id="13" name="Freeform 13"/>
            <p:cNvSpPr/>
            <p:nvPr/>
          </p:nvSpPr>
          <p:spPr>
            <a:xfrm>
              <a:off x="15463" y="0"/>
              <a:ext cx="781875" cy="698500"/>
            </a:xfrm>
            <a:custGeom>
              <a:avLst/>
              <a:gdLst/>
              <a:ahLst/>
              <a:cxnLst/>
              <a:rect l="l" t="t" r="r" b="b"/>
              <a:pathLst>
                <a:path w="781875" h="698500">
                  <a:moveTo>
                    <a:pt x="756842" y="418851"/>
                  </a:moveTo>
                  <a:lnTo>
                    <a:pt x="634632" y="628899"/>
                  </a:lnTo>
                  <a:cubicBezTo>
                    <a:pt x="609561" y="671991"/>
                    <a:pt x="563467" y="698500"/>
                    <a:pt x="513613" y="698500"/>
                  </a:cubicBezTo>
                  <a:lnTo>
                    <a:pt x="268261" y="698500"/>
                  </a:lnTo>
                  <a:cubicBezTo>
                    <a:pt x="218407" y="698500"/>
                    <a:pt x="172313" y="671991"/>
                    <a:pt x="147242" y="628899"/>
                  </a:cubicBezTo>
                  <a:lnTo>
                    <a:pt x="25032" y="418851"/>
                  </a:lnTo>
                  <a:cubicBezTo>
                    <a:pt x="0" y="375826"/>
                    <a:pt x="0" y="322674"/>
                    <a:pt x="25032" y="279649"/>
                  </a:cubicBezTo>
                  <a:lnTo>
                    <a:pt x="147242" y="69601"/>
                  </a:lnTo>
                  <a:cubicBezTo>
                    <a:pt x="172313" y="26509"/>
                    <a:pt x="218407" y="0"/>
                    <a:pt x="268261" y="0"/>
                  </a:cubicBezTo>
                  <a:lnTo>
                    <a:pt x="513613" y="0"/>
                  </a:lnTo>
                  <a:cubicBezTo>
                    <a:pt x="563467" y="0"/>
                    <a:pt x="609561" y="26509"/>
                    <a:pt x="634632" y="69601"/>
                  </a:cubicBezTo>
                  <a:lnTo>
                    <a:pt x="756842" y="279649"/>
                  </a:lnTo>
                  <a:cubicBezTo>
                    <a:pt x="781874" y="322674"/>
                    <a:pt x="781874" y="375826"/>
                    <a:pt x="756842" y="418851"/>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2050676" y="5862958"/>
            <a:ext cx="1864819" cy="1863265"/>
          </a:xfrm>
          <a:custGeom>
            <a:avLst/>
            <a:gdLst/>
            <a:ahLst/>
            <a:cxnLst/>
            <a:rect l="l" t="t" r="r" b="b"/>
            <a:pathLst>
              <a:path w="1864819" h="1863265">
                <a:moveTo>
                  <a:pt x="0" y="0"/>
                </a:moveTo>
                <a:lnTo>
                  <a:pt x="1864819" y="0"/>
                </a:lnTo>
                <a:lnTo>
                  <a:pt x="1864819" y="1863265"/>
                </a:lnTo>
                <a:lnTo>
                  <a:pt x="0" y="1863265"/>
                </a:lnTo>
                <a:lnTo>
                  <a:pt x="0" y="0"/>
                </a:lnTo>
                <a:close/>
              </a:path>
            </a:pathLst>
          </a:custGeom>
          <a:blipFill>
            <a:blip r:embed="rId2"/>
            <a:stretch>
              <a:fillRect/>
            </a:stretch>
          </a:blipFill>
        </p:spPr>
        <p:txBody>
          <a:bodyPr/>
          <a:lstStyle/>
          <a:p>
            <a:endParaRPr lang="tr-TR"/>
          </a:p>
        </p:txBody>
      </p:sp>
      <p:sp>
        <p:nvSpPr>
          <p:cNvPr id="16" name="Freeform 16"/>
          <p:cNvSpPr/>
          <p:nvPr/>
        </p:nvSpPr>
        <p:spPr>
          <a:xfrm>
            <a:off x="4228760" y="5862958"/>
            <a:ext cx="3027241" cy="1918344"/>
          </a:xfrm>
          <a:custGeom>
            <a:avLst/>
            <a:gdLst/>
            <a:ahLst/>
            <a:cxnLst/>
            <a:rect l="l" t="t" r="r" b="b"/>
            <a:pathLst>
              <a:path w="3027241" h="1918344">
                <a:moveTo>
                  <a:pt x="0" y="0"/>
                </a:moveTo>
                <a:lnTo>
                  <a:pt x="3027241" y="0"/>
                </a:lnTo>
                <a:lnTo>
                  <a:pt x="3027241" y="1918345"/>
                </a:lnTo>
                <a:lnTo>
                  <a:pt x="0" y="1918345"/>
                </a:lnTo>
                <a:lnTo>
                  <a:pt x="0" y="0"/>
                </a:lnTo>
                <a:close/>
              </a:path>
            </a:pathLst>
          </a:custGeom>
          <a:blipFill>
            <a:blip r:embed="rId3"/>
            <a:stretch>
              <a:fillRect/>
            </a:stretch>
          </a:blipFill>
        </p:spPr>
        <p:txBody>
          <a:bodyPr/>
          <a:lstStyle/>
          <a:p>
            <a:endParaRPr lang="tr-TR"/>
          </a:p>
        </p:txBody>
      </p:sp>
      <p:sp>
        <p:nvSpPr>
          <p:cNvPr id="17" name="Freeform 17"/>
          <p:cNvSpPr/>
          <p:nvPr/>
        </p:nvSpPr>
        <p:spPr>
          <a:xfrm>
            <a:off x="7285449" y="8080064"/>
            <a:ext cx="2004289" cy="2004289"/>
          </a:xfrm>
          <a:custGeom>
            <a:avLst/>
            <a:gdLst/>
            <a:ahLst/>
            <a:cxnLst/>
            <a:rect l="l" t="t" r="r" b="b"/>
            <a:pathLst>
              <a:path w="2004289" h="2004289">
                <a:moveTo>
                  <a:pt x="0" y="0"/>
                </a:moveTo>
                <a:lnTo>
                  <a:pt x="2004289" y="0"/>
                </a:lnTo>
                <a:lnTo>
                  <a:pt x="2004289" y="2004289"/>
                </a:lnTo>
                <a:lnTo>
                  <a:pt x="0" y="2004289"/>
                </a:lnTo>
                <a:lnTo>
                  <a:pt x="0" y="0"/>
                </a:lnTo>
                <a:close/>
              </a:path>
            </a:pathLst>
          </a:custGeom>
          <a:blipFill>
            <a:blip r:embed="rId4"/>
            <a:stretch>
              <a:fillRect/>
            </a:stretch>
          </a:blipFill>
        </p:spPr>
        <p:txBody>
          <a:bodyPr/>
          <a:lstStyle/>
          <a:p>
            <a:endParaRPr lang="tr-TR"/>
          </a:p>
        </p:txBody>
      </p:sp>
      <p:sp>
        <p:nvSpPr>
          <p:cNvPr id="18" name="Freeform 18"/>
          <p:cNvSpPr/>
          <p:nvPr/>
        </p:nvSpPr>
        <p:spPr>
          <a:xfrm>
            <a:off x="1778956" y="7872881"/>
            <a:ext cx="2449804" cy="2449804"/>
          </a:xfrm>
          <a:custGeom>
            <a:avLst/>
            <a:gdLst/>
            <a:ahLst/>
            <a:cxnLst/>
            <a:rect l="l" t="t" r="r" b="b"/>
            <a:pathLst>
              <a:path w="2449804" h="2449804">
                <a:moveTo>
                  <a:pt x="0" y="0"/>
                </a:moveTo>
                <a:lnTo>
                  <a:pt x="2449804" y="0"/>
                </a:lnTo>
                <a:lnTo>
                  <a:pt x="2449804" y="2449804"/>
                </a:lnTo>
                <a:lnTo>
                  <a:pt x="0" y="2449804"/>
                </a:lnTo>
                <a:lnTo>
                  <a:pt x="0" y="0"/>
                </a:lnTo>
                <a:close/>
              </a:path>
            </a:pathLst>
          </a:custGeom>
          <a:blipFill>
            <a:blip r:embed="rId5"/>
            <a:stretch>
              <a:fillRect/>
            </a:stretch>
          </a:blipFill>
        </p:spPr>
        <p:txBody>
          <a:bodyPr/>
          <a:lstStyle/>
          <a:p>
            <a:endParaRPr lang="tr-TR"/>
          </a:p>
        </p:txBody>
      </p:sp>
      <p:sp>
        <p:nvSpPr>
          <p:cNvPr id="19" name="Freeform 19"/>
          <p:cNvSpPr/>
          <p:nvPr/>
        </p:nvSpPr>
        <p:spPr>
          <a:xfrm>
            <a:off x="4724662" y="8080064"/>
            <a:ext cx="2035437" cy="2035437"/>
          </a:xfrm>
          <a:custGeom>
            <a:avLst/>
            <a:gdLst/>
            <a:ahLst/>
            <a:cxnLst/>
            <a:rect l="l" t="t" r="r" b="b"/>
            <a:pathLst>
              <a:path w="2035437" h="2035437">
                <a:moveTo>
                  <a:pt x="0" y="0"/>
                </a:moveTo>
                <a:lnTo>
                  <a:pt x="2035437" y="0"/>
                </a:lnTo>
                <a:lnTo>
                  <a:pt x="2035437" y="2035437"/>
                </a:lnTo>
                <a:lnTo>
                  <a:pt x="0" y="2035437"/>
                </a:lnTo>
                <a:lnTo>
                  <a:pt x="0" y="0"/>
                </a:lnTo>
                <a:close/>
              </a:path>
            </a:pathLst>
          </a:custGeom>
          <a:blipFill>
            <a:blip r:embed="rId6"/>
            <a:stretch>
              <a:fillRect/>
            </a:stretch>
          </a:blipFill>
        </p:spPr>
        <p:txBody>
          <a:bodyPr/>
          <a:lstStyle/>
          <a:p>
            <a:endParaRPr lang="tr-TR"/>
          </a:p>
        </p:txBody>
      </p:sp>
      <p:sp>
        <p:nvSpPr>
          <p:cNvPr id="20" name="Freeform 20"/>
          <p:cNvSpPr/>
          <p:nvPr/>
        </p:nvSpPr>
        <p:spPr>
          <a:xfrm>
            <a:off x="5297016" y="4695065"/>
            <a:ext cx="4424083" cy="3259737"/>
          </a:xfrm>
          <a:custGeom>
            <a:avLst/>
            <a:gdLst/>
            <a:ahLst/>
            <a:cxnLst/>
            <a:rect l="l" t="t" r="r" b="b"/>
            <a:pathLst>
              <a:path w="4424083" h="3259737">
                <a:moveTo>
                  <a:pt x="0" y="0"/>
                </a:moveTo>
                <a:lnTo>
                  <a:pt x="4424083" y="0"/>
                </a:lnTo>
                <a:lnTo>
                  <a:pt x="4424083" y="3259737"/>
                </a:lnTo>
                <a:lnTo>
                  <a:pt x="0" y="3259737"/>
                </a:lnTo>
                <a:lnTo>
                  <a:pt x="0" y="0"/>
                </a:lnTo>
                <a:close/>
              </a:path>
            </a:pathLst>
          </a:custGeom>
          <a:blipFill>
            <a:blip r:embed="rId7"/>
            <a:stretch>
              <a:fillRect/>
            </a:stretch>
          </a:blipFill>
        </p:spPr>
        <p:txBody>
          <a:bodyPr/>
          <a:lstStyle/>
          <a:p>
            <a:endParaRPr lang="tr-TR"/>
          </a:p>
        </p:txBody>
      </p:sp>
      <p:sp>
        <p:nvSpPr>
          <p:cNvPr id="21" name="Freeform 21"/>
          <p:cNvSpPr/>
          <p:nvPr/>
        </p:nvSpPr>
        <p:spPr>
          <a:xfrm>
            <a:off x="2341008" y="539694"/>
            <a:ext cx="5631812" cy="3189014"/>
          </a:xfrm>
          <a:custGeom>
            <a:avLst/>
            <a:gdLst/>
            <a:ahLst/>
            <a:cxnLst/>
            <a:rect l="l" t="t" r="r" b="b"/>
            <a:pathLst>
              <a:path w="5631812" h="3189014">
                <a:moveTo>
                  <a:pt x="0" y="0"/>
                </a:moveTo>
                <a:lnTo>
                  <a:pt x="5631812" y="0"/>
                </a:lnTo>
                <a:lnTo>
                  <a:pt x="5631812" y="3189014"/>
                </a:lnTo>
                <a:lnTo>
                  <a:pt x="0" y="3189014"/>
                </a:lnTo>
                <a:lnTo>
                  <a:pt x="0" y="0"/>
                </a:lnTo>
                <a:close/>
              </a:path>
            </a:pathLst>
          </a:custGeom>
          <a:blipFill>
            <a:blip r:embed="rId8"/>
            <a:stretch>
              <a:fillRect/>
            </a:stretch>
          </a:blipFill>
        </p:spPr>
        <p:txBody>
          <a:bodyPr/>
          <a:lstStyle/>
          <a:p>
            <a:endParaRPr lang="tr-TR"/>
          </a:p>
        </p:txBody>
      </p:sp>
      <p:sp>
        <p:nvSpPr>
          <p:cNvPr id="22" name="TextBox 22"/>
          <p:cNvSpPr txBox="1"/>
          <p:nvPr/>
        </p:nvSpPr>
        <p:spPr>
          <a:xfrm>
            <a:off x="9721099" y="310566"/>
            <a:ext cx="7969562" cy="3008745"/>
          </a:xfrm>
          <a:prstGeom prst="rect">
            <a:avLst/>
          </a:prstGeom>
        </p:spPr>
        <p:txBody>
          <a:bodyPr lIns="0" tIns="0" rIns="0" bIns="0" rtlCol="0" anchor="t">
            <a:spAutoFit/>
          </a:bodyPr>
          <a:lstStyle/>
          <a:p>
            <a:pPr algn="r">
              <a:lnSpc>
                <a:spcPts val="7622"/>
              </a:lnSpc>
            </a:pPr>
            <a:r>
              <a:rPr lang="en-US" sz="7057" b="1" spc="-155">
                <a:solidFill>
                  <a:srgbClr val="8564FB"/>
                </a:solidFill>
                <a:latin typeface="Telegraf Bold"/>
                <a:ea typeface="Telegraf Bold"/>
                <a:cs typeface="Telegraf Bold"/>
                <a:sym typeface="Telegraf Bold"/>
              </a:rPr>
              <a:t>SOC  Çalışma Ortamının Hazırlanması</a:t>
            </a:r>
          </a:p>
        </p:txBody>
      </p:sp>
      <p:sp>
        <p:nvSpPr>
          <p:cNvPr id="23" name="TextBox 23"/>
          <p:cNvSpPr txBox="1"/>
          <p:nvPr/>
        </p:nvSpPr>
        <p:spPr>
          <a:xfrm>
            <a:off x="10258121" y="3482023"/>
            <a:ext cx="7779128" cy="6215489"/>
          </a:xfrm>
          <a:prstGeom prst="rect">
            <a:avLst/>
          </a:prstGeom>
        </p:spPr>
        <p:txBody>
          <a:bodyPr lIns="0" tIns="0" rIns="0" bIns="0" rtlCol="0" anchor="t">
            <a:spAutoFit/>
          </a:bodyPr>
          <a:lstStyle/>
          <a:p>
            <a:pPr algn="r">
              <a:lnSpc>
                <a:spcPts val="3265"/>
              </a:lnSpc>
            </a:pPr>
            <a:r>
              <a:rPr lang="en-US" sz="2332">
                <a:solidFill>
                  <a:srgbClr val="000000"/>
                </a:solidFill>
                <a:latin typeface="Telegraf"/>
                <a:ea typeface="Telegraf"/>
                <a:cs typeface="Telegraf"/>
                <a:sym typeface="Telegraf"/>
              </a:rPr>
              <a:t>Proje içeriği belirlendikten sonra  Danışman hocalar ile yapılan görüşmelerin sonucunda  topoloji oluşturuldu. İkinci aşamada kullanılacak olan uygulamalar belirlendi. </a:t>
            </a:r>
          </a:p>
          <a:p>
            <a:pPr algn="r">
              <a:lnSpc>
                <a:spcPts val="3265"/>
              </a:lnSpc>
            </a:pPr>
            <a:r>
              <a:rPr lang="en-US" sz="2332">
                <a:solidFill>
                  <a:srgbClr val="000000"/>
                </a:solidFill>
                <a:latin typeface="Telegraf"/>
                <a:ea typeface="Telegraf"/>
                <a:cs typeface="Telegraf"/>
                <a:sym typeface="Telegraf"/>
              </a:rPr>
              <a:t>VMWARE</a:t>
            </a:r>
          </a:p>
          <a:p>
            <a:pPr algn="r">
              <a:lnSpc>
                <a:spcPts val="3265"/>
              </a:lnSpc>
            </a:pPr>
            <a:r>
              <a:rPr lang="en-US" sz="2332">
                <a:solidFill>
                  <a:srgbClr val="000000"/>
                </a:solidFill>
                <a:latin typeface="Telegraf"/>
                <a:ea typeface="Telegraf"/>
                <a:cs typeface="Telegraf"/>
                <a:sym typeface="Telegraf"/>
              </a:rPr>
              <a:t>KALI LINUX</a:t>
            </a:r>
          </a:p>
          <a:p>
            <a:pPr algn="r">
              <a:lnSpc>
                <a:spcPts val="3265"/>
              </a:lnSpc>
            </a:pPr>
            <a:r>
              <a:rPr lang="en-US" sz="2332">
                <a:solidFill>
                  <a:srgbClr val="000000"/>
                </a:solidFill>
                <a:latin typeface="Telegraf"/>
                <a:ea typeface="Telegraf"/>
                <a:cs typeface="Telegraf"/>
                <a:sym typeface="Telegraf"/>
              </a:rPr>
              <a:t>UBUNTU SERVER</a:t>
            </a:r>
          </a:p>
          <a:p>
            <a:pPr algn="r">
              <a:lnSpc>
                <a:spcPts val="3265"/>
              </a:lnSpc>
            </a:pPr>
            <a:r>
              <a:rPr lang="en-US" sz="2332">
                <a:solidFill>
                  <a:srgbClr val="000000"/>
                </a:solidFill>
                <a:latin typeface="Telegraf"/>
                <a:ea typeface="Telegraf"/>
                <a:cs typeface="Telegraf"/>
                <a:sym typeface="Telegraf"/>
              </a:rPr>
              <a:t>SPLUNK</a:t>
            </a:r>
          </a:p>
          <a:p>
            <a:pPr algn="r">
              <a:lnSpc>
                <a:spcPts val="3265"/>
              </a:lnSpc>
            </a:pPr>
            <a:r>
              <a:rPr lang="en-US" sz="2332">
                <a:solidFill>
                  <a:srgbClr val="000000"/>
                </a:solidFill>
                <a:latin typeface="Telegraf"/>
                <a:ea typeface="Telegraf"/>
                <a:cs typeface="Telegraf"/>
                <a:sym typeface="Telegraf"/>
              </a:rPr>
              <a:t>T-POT</a:t>
            </a:r>
          </a:p>
          <a:p>
            <a:pPr algn="r">
              <a:lnSpc>
                <a:spcPts val="3265"/>
              </a:lnSpc>
            </a:pPr>
            <a:r>
              <a:rPr lang="en-US" sz="2332">
                <a:solidFill>
                  <a:srgbClr val="000000"/>
                </a:solidFill>
                <a:latin typeface="Telegraf"/>
                <a:ea typeface="Telegraf"/>
                <a:cs typeface="Telegraf"/>
                <a:sym typeface="Telegraf"/>
              </a:rPr>
              <a:t>SPIDERFOOT</a:t>
            </a:r>
          </a:p>
          <a:p>
            <a:pPr algn="r">
              <a:lnSpc>
                <a:spcPts val="3265"/>
              </a:lnSpc>
            </a:pPr>
            <a:r>
              <a:rPr lang="en-US" sz="2332">
                <a:solidFill>
                  <a:srgbClr val="000000"/>
                </a:solidFill>
                <a:latin typeface="Telegraf"/>
                <a:ea typeface="Telegraf"/>
                <a:cs typeface="Telegraf"/>
                <a:sym typeface="Telegraf"/>
              </a:rPr>
              <a:t>KIBANA</a:t>
            </a:r>
          </a:p>
          <a:p>
            <a:pPr algn="r">
              <a:lnSpc>
                <a:spcPts val="3265"/>
              </a:lnSpc>
            </a:pPr>
            <a:r>
              <a:rPr lang="en-US" sz="2332">
                <a:solidFill>
                  <a:srgbClr val="000000"/>
                </a:solidFill>
                <a:latin typeface="Telegraf"/>
                <a:ea typeface="Telegraf"/>
                <a:cs typeface="Telegraf"/>
                <a:sym typeface="Telegraf"/>
              </a:rPr>
              <a:t>Hetzner şirketinden satın alınan sunucuya ubuntu server .iso olarak kuruldu.Sanal makina oluşturma imkanı tanıyan VMWare içerisine Kali Linux  kuruldu.Ubuntu server içerisine t-pot ve splunk kurulumları yapıldı. 64297 ve 8000 portunda sistem ayağa kaldırıldı.</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45909" y="-1473541"/>
            <a:ext cx="3429332" cy="2947082"/>
            <a:chOff x="0" y="0"/>
            <a:chExt cx="812800" cy="698500"/>
          </a:xfrm>
        </p:grpSpPr>
        <p:sp>
          <p:nvSpPr>
            <p:cNvPr id="3" name="Freeform 3"/>
            <p:cNvSpPr/>
            <p:nvPr/>
          </p:nvSpPr>
          <p:spPr>
            <a:xfrm>
              <a:off x="12572" y="0"/>
              <a:ext cx="787657" cy="698500"/>
            </a:xfrm>
            <a:custGeom>
              <a:avLst/>
              <a:gdLst/>
              <a:ahLst/>
              <a:cxnLst/>
              <a:rect l="l" t="t" r="r" b="b"/>
              <a:pathLst>
                <a:path w="787657" h="698500">
                  <a:moveTo>
                    <a:pt x="767304" y="405838"/>
                  </a:moveTo>
                  <a:lnTo>
                    <a:pt x="629952" y="641912"/>
                  </a:lnTo>
                  <a:cubicBezTo>
                    <a:pt x="609568" y="676947"/>
                    <a:pt x="572092" y="698500"/>
                    <a:pt x="531559" y="698500"/>
                  </a:cubicBezTo>
                  <a:lnTo>
                    <a:pt x="256097" y="698500"/>
                  </a:lnTo>
                  <a:cubicBezTo>
                    <a:pt x="215564" y="698500"/>
                    <a:pt x="178088" y="676947"/>
                    <a:pt x="157704" y="641912"/>
                  </a:cubicBezTo>
                  <a:lnTo>
                    <a:pt x="20352" y="405838"/>
                  </a:lnTo>
                  <a:cubicBezTo>
                    <a:pt x="0" y="370858"/>
                    <a:pt x="0" y="327642"/>
                    <a:pt x="20352" y="292662"/>
                  </a:cubicBezTo>
                  <a:lnTo>
                    <a:pt x="157704" y="56588"/>
                  </a:lnTo>
                  <a:cubicBezTo>
                    <a:pt x="178088" y="21553"/>
                    <a:pt x="215564" y="0"/>
                    <a:pt x="256097" y="0"/>
                  </a:cubicBezTo>
                  <a:lnTo>
                    <a:pt x="531559" y="0"/>
                  </a:lnTo>
                  <a:cubicBezTo>
                    <a:pt x="572092" y="0"/>
                    <a:pt x="609568" y="21553"/>
                    <a:pt x="629952" y="56588"/>
                  </a:cubicBezTo>
                  <a:lnTo>
                    <a:pt x="767304" y="292662"/>
                  </a:lnTo>
                  <a:cubicBezTo>
                    <a:pt x="787656" y="327642"/>
                    <a:pt x="787656" y="370858"/>
                    <a:pt x="767304" y="405838"/>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tr-TR"/>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65446" y="7846131"/>
            <a:ext cx="4788292" cy="4114938"/>
            <a:chOff x="0" y="0"/>
            <a:chExt cx="812800" cy="698500"/>
          </a:xfrm>
        </p:grpSpPr>
        <p:sp>
          <p:nvSpPr>
            <p:cNvPr id="6" name="Freeform 6"/>
            <p:cNvSpPr/>
            <p:nvPr/>
          </p:nvSpPr>
          <p:spPr>
            <a:xfrm>
              <a:off x="9004" y="0"/>
              <a:ext cx="794792" cy="698500"/>
            </a:xfrm>
            <a:custGeom>
              <a:avLst/>
              <a:gdLst/>
              <a:ahLst/>
              <a:cxnLst/>
              <a:rect l="l" t="t" r="r" b="b"/>
              <a:pathLst>
                <a:path w="794792" h="698500">
                  <a:moveTo>
                    <a:pt x="780216" y="389778"/>
                  </a:moveTo>
                  <a:lnTo>
                    <a:pt x="624176" y="657972"/>
                  </a:lnTo>
                  <a:cubicBezTo>
                    <a:pt x="609577" y="683064"/>
                    <a:pt x="582737" y="698500"/>
                    <a:pt x="553708" y="698500"/>
                  </a:cubicBezTo>
                  <a:lnTo>
                    <a:pt x="241084" y="698500"/>
                  </a:lnTo>
                  <a:cubicBezTo>
                    <a:pt x="212055" y="698500"/>
                    <a:pt x="185215" y="683064"/>
                    <a:pt x="170616" y="657972"/>
                  </a:cubicBezTo>
                  <a:lnTo>
                    <a:pt x="14576" y="389778"/>
                  </a:lnTo>
                  <a:cubicBezTo>
                    <a:pt x="0" y="364725"/>
                    <a:pt x="0" y="333775"/>
                    <a:pt x="14576" y="308722"/>
                  </a:cubicBezTo>
                  <a:lnTo>
                    <a:pt x="170616" y="40528"/>
                  </a:lnTo>
                  <a:cubicBezTo>
                    <a:pt x="185215" y="15436"/>
                    <a:pt x="212055" y="0"/>
                    <a:pt x="241084" y="0"/>
                  </a:cubicBezTo>
                  <a:lnTo>
                    <a:pt x="553708" y="0"/>
                  </a:lnTo>
                  <a:cubicBezTo>
                    <a:pt x="582737" y="0"/>
                    <a:pt x="609577" y="15436"/>
                    <a:pt x="624176" y="40528"/>
                  </a:cubicBezTo>
                  <a:lnTo>
                    <a:pt x="780216" y="308722"/>
                  </a:lnTo>
                  <a:cubicBezTo>
                    <a:pt x="794792" y="333775"/>
                    <a:pt x="794792" y="364725"/>
                    <a:pt x="780216" y="389778"/>
                  </a:cubicBezTo>
                  <a:close/>
                </a:path>
              </a:pathLst>
            </a:custGeom>
            <a:solidFill>
              <a:srgbClr val="000000">
                <a:alpha val="0"/>
              </a:srgbClr>
            </a:solidFill>
            <a:ln w="66675" cap="rnd">
              <a:solidFill>
                <a:srgbClr val="FFFFFF"/>
              </a:solidFill>
              <a:prstDash val="solid"/>
              <a:round/>
            </a:ln>
          </p:spPr>
          <p:txBody>
            <a:bodyPr/>
            <a:lstStyle/>
            <a:p>
              <a:endParaRPr lang="tr-TR"/>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985520" y="1190647"/>
            <a:ext cx="1167725" cy="1003514"/>
            <a:chOff x="0" y="0"/>
            <a:chExt cx="812800" cy="698500"/>
          </a:xfrm>
        </p:grpSpPr>
        <p:sp>
          <p:nvSpPr>
            <p:cNvPr id="9" name="Freeform 9"/>
            <p:cNvSpPr/>
            <p:nvPr/>
          </p:nvSpPr>
          <p:spPr>
            <a:xfrm>
              <a:off x="16550" y="0"/>
              <a:ext cx="779699" cy="698500"/>
            </a:xfrm>
            <a:custGeom>
              <a:avLst/>
              <a:gdLst/>
              <a:ahLst/>
              <a:cxnLst/>
              <a:rect l="l" t="t" r="r" b="b"/>
              <a:pathLst>
                <a:path w="779699" h="698500">
                  <a:moveTo>
                    <a:pt x="752906" y="423747"/>
                  </a:moveTo>
                  <a:lnTo>
                    <a:pt x="636394" y="624003"/>
                  </a:lnTo>
                  <a:cubicBezTo>
                    <a:pt x="609559" y="670126"/>
                    <a:pt x="560222" y="698500"/>
                    <a:pt x="506861" y="698500"/>
                  </a:cubicBezTo>
                  <a:lnTo>
                    <a:pt x="272839" y="698500"/>
                  </a:lnTo>
                  <a:cubicBezTo>
                    <a:pt x="219477" y="698500"/>
                    <a:pt x="170141" y="670126"/>
                    <a:pt x="143306" y="624003"/>
                  </a:cubicBezTo>
                  <a:lnTo>
                    <a:pt x="26794" y="423747"/>
                  </a:lnTo>
                  <a:cubicBezTo>
                    <a:pt x="0" y="377696"/>
                    <a:pt x="0" y="320804"/>
                    <a:pt x="26794" y="274753"/>
                  </a:cubicBezTo>
                  <a:lnTo>
                    <a:pt x="143306" y="74497"/>
                  </a:lnTo>
                  <a:cubicBezTo>
                    <a:pt x="170141" y="28374"/>
                    <a:pt x="219477" y="0"/>
                    <a:pt x="272839" y="0"/>
                  </a:cubicBezTo>
                  <a:lnTo>
                    <a:pt x="506861" y="0"/>
                  </a:lnTo>
                  <a:cubicBezTo>
                    <a:pt x="560222" y="0"/>
                    <a:pt x="609559" y="28374"/>
                    <a:pt x="636394" y="74497"/>
                  </a:cubicBezTo>
                  <a:lnTo>
                    <a:pt x="752906" y="274753"/>
                  </a:lnTo>
                  <a:cubicBezTo>
                    <a:pt x="779700" y="320804"/>
                    <a:pt x="779700" y="377696"/>
                    <a:pt x="752906" y="423747"/>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0" name="TextBox 1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985520" y="3394311"/>
            <a:ext cx="1167725" cy="1003514"/>
            <a:chOff x="0" y="0"/>
            <a:chExt cx="812800" cy="698500"/>
          </a:xfrm>
        </p:grpSpPr>
        <p:sp>
          <p:nvSpPr>
            <p:cNvPr id="12" name="Freeform 12"/>
            <p:cNvSpPr/>
            <p:nvPr/>
          </p:nvSpPr>
          <p:spPr>
            <a:xfrm>
              <a:off x="16550" y="0"/>
              <a:ext cx="779699" cy="698500"/>
            </a:xfrm>
            <a:custGeom>
              <a:avLst/>
              <a:gdLst/>
              <a:ahLst/>
              <a:cxnLst/>
              <a:rect l="l" t="t" r="r" b="b"/>
              <a:pathLst>
                <a:path w="779699" h="698500">
                  <a:moveTo>
                    <a:pt x="752906" y="423747"/>
                  </a:moveTo>
                  <a:lnTo>
                    <a:pt x="636394" y="624003"/>
                  </a:lnTo>
                  <a:cubicBezTo>
                    <a:pt x="609559" y="670126"/>
                    <a:pt x="560222" y="698500"/>
                    <a:pt x="506861" y="698500"/>
                  </a:cubicBezTo>
                  <a:lnTo>
                    <a:pt x="272839" y="698500"/>
                  </a:lnTo>
                  <a:cubicBezTo>
                    <a:pt x="219477" y="698500"/>
                    <a:pt x="170141" y="670126"/>
                    <a:pt x="143306" y="624003"/>
                  </a:cubicBezTo>
                  <a:lnTo>
                    <a:pt x="26794" y="423747"/>
                  </a:lnTo>
                  <a:cubicBezTo>
                    <a:pt x="0" y="377696"/>
                    <a:pt x="0" y="320804"/>
                    <a:pt x="26794" y="274753"/>
                  </a:cubicBezTo>
                  <a:lnTo>
                    <a:pt x="143306" y="74497"/>
                  </a:lnTo>
                  <a:cubicBezTo>
                    <a:pt x="170141" y="28374"/>
                    <a:pt x="219477" y="0"/>
                    <a:pt x="272839" y="0"/>
                  </a:cubicBezTo>
                  <a:lnTo>
                    <a:pt x="506861" y="0"/>
                  </a:lnTo>
                  <a:cubicBezTo>
                    <a:pt x="560222" y="0"/>
                    <a:pt x="609559" y="28374"/>
                    <a:pt x="636394" y="74497"/>
                  </a:cubicBezTo>
                  <a:lnTo>
                    <a:pt x="752906" y="274753"/>
                  </a:lnTo>
                  <a:cubicBezTo>
                    <a:pt x="779700" y="320804"/>
                    <a:pt x="779700" y="377696"/>
                    <a:pt x="752906" y="423747"/>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9985520" y="7572880"/>
            <a:ext cx="1167725" cy="1003514"/>
            <a:chOff x="0" y="0"/>
            <a:chExt cx="812800" cy="698500"/>
          </a:xfrm>
        </p:grpSpPr>
        <p:sp>
          <p:nvSpPr>
            <p:cNvPr id="15" name="Freeform 15"/>
            <p:cNvSpPr/>
            <p:nvPr/>
          </p:nvSpPr>
          <p:spPr>
            <a:xfrm>
              <a:off x="16550" y="0"/>
              <a:ext cx="779699" cy="698500"/>
            </a:xfrm>
            <a:custGeom>
              <a:avLst/>
              <a:gdLst/>
              <a:ahLst/>
              <a:cxnLst/>
              <a:rect l="l" t="t" r="r" b="b"/>
              <a:pathLst>
                <a:path w="779699" h="698500">
                  <a:moveTo>
                    <a:pt x="752906" y="423747"/>
                  </a:moveTo>
                  <a:lnTo>
                    <a:pt x="636394" y="624003"/>
                  </a:lnTo>
                  <a:cubicBezTo>
                    <a:pt x="609559" y="670126"/>
                    <a:pt x="560222" y="698500"/>
                    <a:pt x="506861" y="698500"/>
                  </a:cubicBezTo>
                  <a:lnTo>
                    <a:pt x="272839" y="698500"/>
                  </a:lnTo>
                  <a:cubicBezTo>
                    <a:pt x="219477" y="698500"/>
                    <a:pt x="170141" y="670126"/>
                    <a:pt x="143306" y="624003"/>
                  </a:cubicBezTo>
                  <a:lnTo>
                    <a:pt x="26794" y="423747"/>
                  </a:lnTo>
                  <a:cubicBezTo>
                    <a:pt x="0" y="377696"/>
                    <a:pt x="0" y="320804"/>
                    <a:pt x="26794" y="274753"/>
                  </a:cubicBezTo>
                  <a:lnTo>
                    <a:pt x="143306" y="74497"/>
                  </a:lnTo>
                  <a:cubicBezTo>
                    <a:pt x="170141" y="28374"/>
                    <a:pt x="219477" y="0"/>
                    <a:pt x="272839" y="0"/>
                  </a:cubicBezTo>
                  <a:lnTo>
                    <a:pt x="506861" y="0"/>
                  </a:lnTo>
                  <a:cubicBezTo>
                    <a:pt x="560222" y="0"/>
                    <a:pt x="609559" y="28374"/>
                    <a:pt x="636394" y="74497"/>
                  </a:cubicBezTo>
                  <a:lnTo>
                    <a:pt x="752906" y="274753"/>
                  </a:lnTo>
                  <a:cubicBezTo>
                    <a:pt x="779700" y="320804"/>
                    <a:pt x="779700" y="377696"/>
                    <a:pt x="752906" y="423747"/>
                  </a:cubicBezTo>
                  <a:close/>
                </a:path>
              </a:pathLst>
            </a:custGeom>
            <a:gradFill rotWithShape="1">
              <a:gsLst>
                <a:gs pos="0">
                  <a:srgbClr val="8C52FF">
                    <a:alpha val="100000"/>
                  </a:srgbClr>
                </a:gs>
                <a:gs pos="100000">
                  <a:srgbClr val="5CE1E6">
                    <a:alpha val="100000"/>
                  </a:srgbClr>
                </a:gs>
              </a:gsLst>
              <a:lin ang="0"/>
            </a:gradFill>
          </p:spPr>
          <p:txBody>
            <a:bodyPr/>
            <a:lstStyle/>
            <a:p>
              <a:endParaRPr lang="tr-TR"/>
            </a:p>
          </p:txBody>
        </p:sp>
        <p:sp>
          <p:nvSpPr>
            <p:cNvPr id="16" name="TextBox 16"/>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0332171" y="1455192"/>
            <a:ext cx="474423" cy="474423"/>
          </a:xfrm>
          <a:custGeom>
            <a:avLst/>
            <a:gdLst/>
            <a:ahLst/>
            <a:cxnLst/>
            <a:rect l="l" t="t" r="r" b="b"/>
            <a:pathLst>
              <a:path w="474423" h="474423">
                <a:moveTo>
                  <a:pt x="0" y="0"/>
                </a:moveTo>
                <a:lnTo>
                  <a:pt x="474423" y="0"/>
                </a:lnTo>
                <a:lnTo>
                  <a:pt x="474423" y="474424"/>
                </a:lnTo>
                <a:lnTo>
                  <a:pt x="0" y="474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8" name="Freeform 18"/>
          <p:cNvSpPr/>
          <p:nvPr/>
        </p:nvSpPr>
        <p:spPr>
          <a:xfrm>
            <a:off x="10332171" y="3686715"/>
            <a:ext cx="474423" cy="474423"/>
          </a:xfrm>
          <a:custGeom>
            <a:avLst/>
            <a:gdLst/>
            <a:ahLst/>
            <a:cxnLst/>
            <a:rect l="l" t="t" r="r" b="b"/>
            <a:pathLst>
              <a:path w="474423" h="474423">
                <a:moveTo>
                  <a:pt x="0" y="0"/>
                </a:moveTo>
                <a:lnTo>
                  <a:pt x="474423" y="0"/>
                </a:lnTo>
                <a:lnTo>
                  <a:pt x="474423" y="474423"/>
                </a:lnTo>
                <a:lnTo>
                  <a:pt x="0" y="4744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9" name="Freeform 19"/>
          <p:cNvSpPr/>
          <p:nvPr/>
        </p:nvSpPr>
        <p:spPr>
          <a:xfrm>
            <a:off x="10352023" y="7846131"/>
            <a:ext cx="474423" cy="474423"/>
          </a:xfrm>
          <a:custGeom>
            <a:avLst/>
            <a:gdLst/>
            <a:ahLst/>
            <a:cxnLst/>
            <a:rect l="l" t="t" r="r" b="b"/>
            <a:pathLst>
              <a:path w="474423" h="474423">
                <a:moveTo>
                  <a:pt x="0" y="0"/>
                </a:moveTo>
                <a:lnTo>
                  <a:pt x="474423" y="0"/>
                </a:lnTo>
                <a:lnTo>
                  <a:pt x="474423" y="474423"/>
                </a:lnTo>
                <a:lnTo>
                  <a:pt x="0" y="4744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20" name="Freeform 20"/>
          <p:cNvSpPr/>
          <p:nvPr/>
        </p:nvSpPr>
        <p:spPr>
          <a:xfrm>
            <a:off x="85725" y="1692404"/>
            <a:ext cx="9642620" cy="4768065"/>
          </a:xfrm>
          <a:custGeom>
            <a:avLst/>
            <a:gdLst/>
            <a:ahLst/>
            <a:cxnLst/>
            <a:rect l="l" t="t" r="r" b="b"/>
            <a:pathLst>
              <a:path w="9642620" h="4768065">
                <a:moveTo>
                  <a:pt x="0" y="0"/>
                </a:moveTo>
                <a:lnTo>
                  <a:pt x="9642620" y="0"/>
                </a:lnTo>
                <a:lnTo>
                  <a:pt x="9642620" y="4768065"/>
                </a:lnTo>
                <a:lnTo>
                  <a:pt x="0" y="4768065"/>
                </a:lnTo>
                <a:lnTo>
                  <a:pt x="0" y="0"/>
                </a:lnTo>
                <a:close/>
              </a:path>
            </a:pathLst>
          </a:custGeom>
          <a:blipFill>
            <a:blip r:embed="rId4"/>
            <a:stretch>
              <a:fillRect t="-19" b="-4751"/>
            </a:stretch>
          </a:blipFill>
        </p:spPr>
        <p:txBody>
          <a:bodyPr/>
          <a:lstStyle/>
          <a:p>
            <a:endParaRPr lang="tr-TR"/>
          </a:p>
        </p:txBody>
      </p:sp>
      <p:sp>
        <p:nvSpPr>
          <p:cNvPr id="21" name="TextBox 21"/>
          <p:cNvSpPr txBox="1"/>
          <p:nvPr/>
        </p:nvSpPr>
        <p:spPr>
          <a:xfrm>
            <a:off x="363558" y="403954"/>
            <a:ext cx="7242154" cy="1069588"/>
          </a:xfrm>
          <a:prstGeom prst="rect">
            <a:avLst/>
          </a:prstGeom>
        </p:spPr>
        <p:txBody>
          <a:bodyPr lIns="0" tIns="0" rIns="0" bIns="0" rtlCol="0" anchor="t">
            <a:spAutoFit/>
          </a:bodyPr>
          <a:lstStyle/>
          <a:p>
            <a:pPr algn="l">
              <a:lnSpc>
                <a:spcPts val="7622"/>
              </a:lnSpc>
            </a:pPr>
            <a:r>
              <a:rPr lang="en-US" sz="7057" b="1" spc="-155">
                <a:solidFill>
                  <a:srgbClr val="6D3AE2"/>
                </a:solidFill>
                <a:latin typeface="Telegraf Bold"/>
                <a:ea typeface="Telegraf Bold"/>
                <a:cs typeface="Telegraf Bold"/>
                <a:sym typeface="Telegraf Bold"/>
              </a:rPr>
              <a:t>T-POT NEDİR?</a:t>
            </a:r>
          </a:p>
        </p:txBody>
      </p:sp>
      <p:sp>
        <p:nvSpPr>
          <p:cNvPr id="22" name="TextBox 22"/>
          <p:cNvSpPr txBox="1"/>
          <p:nvPr/>
        </p:nvSpPr>
        <p:spPr>
          <a:xfrm>
            <a:off x="11412445" y="1042090"/>
            <a:ext cx="6502053" cy="2352368"/>
          </a:xfrm>
          <a:prstGeom prst="rect">
            <a:avLst/>
          </a:prstGeom>
        </p:spPr>
        <p:txBody>
          <a:bodyPr lIns="0" tIns="0" rIns="0" bIns="0" rtlCol="0" anchor="t">
            <a:spAutoFit/>
          </a:bodyPr>
          <a:lstStyle/>
          <a:p>
            <a:pPr algn="l">
              <a:lnSpc>
                <a:spcPts val="2641"/>
              </a:lnSpc>
              <a:spcBef>
                <a:spcPct val="0"/>
              </a:spcBef>
            </a:pPr>
            <a:r>
              <a:rPr lang="en-US" sz="1887">
                <a:solidFill>
                  <a:srgbClr val="000000"/>
                </a:solidFill>
                <a:latin typeface="Telegraf"/>
                <a:ea typeface="Telegraf"/>
                <a:cs typeface="Telegraf"/>
                <a:sym typeface="Telegraf"/>
              </a:rPr>
              <a:t>T-POT, genellikle siber güvenlik alanında kullanılan bir honeypot platformudur. Honeypot, saldırganları tespit etmek, analiz etmek veya aldatmak için tasarlanmış bir sistemdir. T-POT ise birçok farklı honeypot uygulamasını tek bir platformda birleştiren açık kaynaklı bir çözümdür. Genellikle ağ güvenliği testleri ve tehdit analizi yapmak için kullanılır.</a:t>
            </a:r>
          </a:p>
        </p:txBody>
      </p:sp>
      <p:sp>
        <p:nvSpPr>
          <p:cNvPr id="23" name="TextBox 23"/>
          <p:cNvSpPr txBox="1"/>
          <p:nvPr/>
        </p:nvSpPr>
        <p:spPr>
          <a:xfrm>
            <a:off x="11153245" y="4179913"/>
            <a:ext cx="6122610" cy="2678123"/>
          </a:xfrm>
          <a:prstGeom prst="rect">
            <a:avLst/>
          </a:prstGeom>
        </p:spPr>
        <p:txBody>
          <a:bodyPr lIns="0" tIns="0" rIns="0" bIns="0" rtlCol="0" anchor="t">
            <a:spAutoFit/>
          </a:bodyPr>
          <a:lstStyle/>
          <a:p>
            <a:pPr marL="472188" lvl="1" indent="-236094" algn="l">
              <a:lnSpc>
                <a:spcPts val="3061"/>
              </a:lnSpc>
              <a:buFont typeface="Arial"/>
              <a:buChar char="•"/>
            </a:pPr>
            <a:r>
              <a:rPr lang="en-US" sz="2187">
                <a:solidFill>
                  <a:srgbClr val="000000"/>
                </a:solidFill>
                <a:latin typeface="Telegraf"/>
                <a:ea typeface="Telegraf"/>
                <a:cs typeface="Telegraf"/>
                <a:sym typeface="Telegraf"/>
              </a:rPr>
              <a:t>Araştırma: Siber tehditleri anlamak ve analiz etmek.</a:t>
            </a:r>
          </a:p>
          <a:p>
            <a:pPr marL="472188" lvl="1" indent="-236094" algn="l">
              <a:lnSpc>
                <a:spcPts val="3061"/>
              </a:lnSpc>
              <a:buFont typeface="Arial"/>
              <a:buChar char="•"/>
            </a:pPr>
            <a:r>
              <a:rPr lang="en-US" sz="2187">
                <a:solidFill>
                  <a:srgbClr val="000000"/>
                </a:solidFill>
                <a:latin typeface="Telegraf"/>
                <a:ea typeface="Telegraf"/>
                <a:cs typeface="Telegraf"/>
                <a:sym typeface="Telegraf"/>
              </a:rPr>
              <a:t>Eğitim: Siber güvenlik uzmanları için eğitim platformu.</a:t>
            </a:r>
          </a:p>
          <a:p>
            <a:pPr marL="472188" lvl="1" indent="-236094" algn="l">
              <a:lnSpc>
                <a:spcPts val="3061"/>
              </a:lnSpc>
              <a:buFont typeface="Arial"/>
              <a:buChar char="•"/>
            </a:pPr>
            <a:r>
              <a:rPr lang="en-US" sz="2187">
                <a:solidFill>
                  <a:srgbClr val="000000"/>
                </a:solidFill>
                <a:latin typeface="Telegraf"/>
                <a:ea typeface="Telegraf"/>
                <a:cs typeface="Telegraf"/>
                <a:sym typeface="Telegraf"/>
              </a:rPr>
              <a:t>Tespit ve İzleme: Ağa yönelik saldırıları erken aşamada tespit etmek.</a:t>
            </a:r>
          </a:p>
          <a:p>
            <a:pPr algn="l">
              <a:lnSpc>
                <a:spcPts val="3061"/>
              </a:lnSpc>
              <a:spcBef>
                <a:spcPct val="0"/>
              </a:spcBef>
            </a:pPr>
            <a:endParaRPr lang="en-US" sz="2187">
              <a:solidFill>
                <a:srgbClr val="000000"/>
              </a:solidFill>
              <a:latin typeface="Telegraf"/>
              <a:ea typeface="Telegraf"/>
              <a:cs typeface="Telegraf"/>
              <a:sym typeface="Telegraf"/>
            </a:endParaRPr>
          </a:p>
        </p:txBody>
      </p:sp>
      <p:sp>
        <p:nvSpPr>
          <p:cNvPr id="24" name="TextBox 24"/>
          <p:cNvSpPr txBox="1"/>
          <p:nvPr/>
        </p:nvSpPr>
        <p:spPr>
          <a:xfrm>
            <a:off x="11412445" y="7529115"/>
            <a:ext cx="6122610" cy="2018359"/>
          </a:xfrm>
          <a:prstGeom prst="rect">
            <a:avLst/>
          </a:prstGeom>
        </p:spPr>
        <p:txBody>
          <a:bodyPr lIns="0" tIns="0" rIns="0" bIns="0" rtlCol="0" anchor="t">
            <a:spAutoFit/>
          </a:bodyPr>
          <a:lstStyle/>
          <a:p>
            <a:pPr algn="l">
              <a:lnSpc>
                <a:spcPts val="3201"/>
              </a:lnSpc>
            </a:pPr>
            <a:r>
              <a:rPr lang="en-US" sz="2287">
                <a:solidFill>
                  <a:srgbClr val="000000"/>
                </a:solidFill>
                <a:latin typeface="Telegraf"/>
                <a:ea typeface="Telegraf"/>
                <a:cs typeface="Telegraf"/>
                <a:sym typeface="Telegraf"/>
              </a:rPr>
              <a:t>Cyberchef</a:t>
            </a:r>
          </a:p>
          <a:p>
            <a:pPr algn="l">
              <a:lnSpc>
                <a:spcPts val="3201"/>
              </a:lnSpc>
            </a:pPr>
            <a:r>
              <a:rPr lang="en-US" sz="2287">
                <a:solidFill>
                  <a:srgbClr val="000000"/>
                </a:solidFill>
                <a:latin typeface="Telegraf"/>
                <a:ea typeface="Telegraf"/>
                <a:cs typeface="Telegraf"/>
                <a:sym typeface="Telegraf"/>
              </a:rPr>
              <a:t>Kibana</a:t>
            </a:r>
          </a:p>
          <a:p>
            <a:pPr algn="l">
              <a:lnSpc>
                <a:spcPts val="3201"/>
              </a:lnSpc>
            </a:pPr>
            <a:r>
              <a:rPr lang="en-US" sz="2287">
                <a:solidFill>
                  <a:srgbClr val="000000"/>
                </a:solidFill>
                <a:latin typeface="Telegraf"/>
                <a:ea typeface="Telegraf"/>
                <a:cs typeface="Telegraf"/>
                <a:sym typeface="Telegraf"/>
              </a:rPr>
              <a:t>Spiderfoot</a:t>
            </a:r>
          </a:p>
          <a:p>
            <a:pPr algn="l">
              <a:lnSpc>
                <a:spcPts val="3201"/>
              </a:lnSpc>
            </a:pPr>
            <a:r>
              <a:rPr lang="en-US" sz="2287">
                <a:solidFill>
                  <a:srgbClr val="000000"/>
                </a:solidFill>
                <a:latin typeface="Telegraf"/>
                <a:ea typeface="Telegraf"/>
                <a:cs typeface="Telegraf"/>
                <a:sym typeface="Telegraf"/>
              </a:rPr>
              <a:t>Attack Map</a:t>
            </a:r>
          </a:p>
          <a:p>
            <a:pPr algn="l">
              <a:lnSpc>
                <a:spcPts val="3201"/>
              </a:lnSpc>
              <a:spcBef>
                <a:spcPct val="0"/>
              </a:spcBef>
            </a:pPr>
            <a:r>
              <a:rPr lang="en-US" sz="2287">
                <a:solidFill>
                  <a:srgbClr val="000000"/>
                </a:solidFill>
                <a:latin typeface="Telegraf"/>
                <a:ea typeface="Telegraf"/>
                <a:cs typeface="Telegraf"/>
                <a:sym typeface="Telegraf"/>
              </a:rPr>
              <a:t>Elasticvue</a:t>
            </a:r>
          </a:p>
        </p:txBody>
      </p:sp>
      <p:sp>
        <p:nvSpPr>
          <p:cNvPr id="25" name="TextBox 25"/>
          <p:cNvSpPr txBox="1"/>
          <p:nvPr/>
        </p:nvSpPr>
        <p:spPr>
          <a:xfrm>
            <a:off x="11412445" y="406268"/>
            <a:ext cx="2071846" cy="622432"/>
          </a:xfrm>
          <a:prstGeom prst="rect">
            <a:avLst/>
          </a:prstGeom>
        </p:spPr>
        <p:txBody>
          <a:bodyPr lIns="0" tIns="0" rIns="0" bIns="0" rtlCol="0" anchor="t">
            <a:spAutoFit/>
          </a:bodyPr>
          <a:lstStyle/>
          <a:p>
            <a:pPr algn="l">
              <a:lnSpc>
                <a:spcPts val="4727"/>
              </a:lnSpc>
              <a:spcBef>
                <a:spcPct val="0"/>
              </a:spcBef>
            </a:pPr>
            <a:r>
              <a:rPr lang="en-US" sz="3376" b="1">
                <a:solidFill>
                  <a:srgbClr val="8B54FF"/>
                </a:solidFill>
                <a:latin typeface="Telegraf Bold"/>
                <a:ea typeface="Telegraf Bold"/>
                <a:cs typeface="Telegraf Bold"/>
                <a:sym typeface="Telegraf Bold"/>
              </a:rPr>
              <a:t>Tanım</a:t>
            </a:r>
          </a:p>
        </p:txBody>
      </p:sp>
      <p:sp>
        <p:nvSpPr>
          <p:cNvPr id="26" name="TextBox 26"/>
          <p:cNvSpPr txBox="1"/>
          <p:nvPr/>
        </p:nvSpPr>
        <p:spPr>
          <a:xfrm>
            <a:off x="11267880" y="3435562"/>
            <a:ext cx="4432820" cy="1810226"/>
          </a:xfrm>
          <a:prstGeom prst="rect">
            <a:avLst/>
          </a:prstGeom>
        </p:spPr>
        <p:txBody>
          <a:bodyPr lIns="0" tIns="0" rIns="0" bIns="0" rtlCol="0" anchor="t">
            <a:spAutoFit/>
          </a:bodyPr>
          <a:lstStyle/>
          <a:p>
            <a:pPr algn="l">
              <a:lnSpc>
                <a:spcPts val="4727"/>
              </a:lnSpc>
            </a:pPr>
            <a:r>
              <a:rPr lang="en-US" sz="3376" b="1">
                <a:solidFill>
                  <a:srgbClr val="8B54FF"/>
                </a:solidFill>
                <a:latin typeface="Telegraf Bold"/>
                <a:ea typeface="Telegraf Bold"/>
                <a:cs typeface="Telegraf Bold"/>
                <a:sym typeface="Telegraf Bold"/>
              </a:rPr>
              <a:t>Kullanım Alanları</a:t>
            </a:r>
          </a:p>
          <a:p>
            <a:pPr algn="l">
              <a:lnSpc>
                <a:spcPts val="4727"/>
              </a:lnSpc>
            </a:pPr>
            <a:endParaRPr lang="en-US" sz="3376" b="1">
              <a:solidFill>
                <a:srgbClr val="8B54FF"/>
              </a:solidFill>
              <a:latin typeface="Telegraf Bold"/>
              <a:ea typeface="Telegraf Bold"/>
              <a:cs typeface="Telegraf Bold"/>
              <a:sym typeface="Telegraf Bold"/>
            </a:endParaRPr>
          </a:p>
          <a:p>
            <a:pPr algn="l">
              <a:lnSpc>
                <a:spcPts val="4727"/>
              </a:lnSpc>
              <a:spcBef>
                <a:spcPct val="0"/>
              </a:spcBef>
            </a:pPr>
            <a:endParaRPr lang="en-US" sz="3376" b="1">
              <a:solidFill>
                <a:srgbClr val="8B54FF"/>
              </a:solidFill>
              <a:latin typeface="Telegraf Bold"/>
              <a:ea typeface="Telegraf Bold"/>
              <a:cs typeface="Telegraf Bold"/>
              <a:sym typeface="Telegraf Bold"/>
            </a:endParaRPr>
          </a:p>
        </p:txBody>
      </p:sp>
      <p:sp>
        <p:nvSpPr>
          <p:cNvPr id="27" name="TextBox 27"/>
          <p:cNvSpPr txBox="1"/>
          <p:nvPr/>
        </p:nvSpPr>
        <p:spPr>
          <a:xfrm>
            <a:off x="11412445" y="6743736"/>
            <a:ext cx="4922267" cy="622432"/>
          </a:xfrm>
          <a:prstGeom prst="rect">
            <a:avLst/>
          </a:prstGeom>
        </p:spPr>
        <p:txBody>
          <a:bodyPr lIns="0" tIns="0" rIns="0" bIns="0" rtlCol="0" anchor="t">
            <a:spAutoFit/>
          </a:bodyPr>
          <a:lstStyle/>
          <a:p>
            <a:pPr algn="l">
              <a:lnSpc>
                <a:spcPts val="4727"/>
              </a:lnSpc>
              <a:spcBef>
                <a:spcPct val="0"/>
              </a:spcBef>
            </a:pPr>
            <a:r>
              <a:rPr lang="en-US" sz="3376" b="1">
                <a:solidFill>
                  <a:srgbClr val="8B54FF"/>
                </a:solidFill>
                <a:latin typeface="Telegraf Bold"/>
                <a:ea typeface="Telegraf Bold"/>
                <a:cs typeface="Telegraf Bold"/>
                <a:sym typeface="Telegraf Bold"/>
              </a:rPr>
              <a:t>İçerdiği Uygulamalar</a:t>
            </a:r>
          </a:p>
        </p:txBody>
      </p:sp>
      <p:sp>
        <p:nvSpPr>
          <p:cNvPr id="28" name="TextBox 28"/>
          <p:cNvSpPr txBox="1"/>
          <p:nvPr/>
        </p:nvSpPr>
        <p:spPr>
          <a:xfrm>
            <a:off x="709535" y="6709227"/>
            <a:ext cx="9056489" cy="3677185"/>
          </a:xfrm>
          <a:prstGeom prst="rect">
            <a:avLst/>
          </a:prstGeom>
        </p:spPr>
        <p:txBody>
          <a:bodyPr lIns="0" tIns="0" rIns="0" bIns="0" rtlCol="0" anchor="t">
            <a:spAutoFit/>
          </a:bodyPr>
          <a:lstStyle/>
          <a:p>
            <a:pPr algn="ctr">
              <a:lnSpc>
                <a:spcPts val="3400"/>
              </a:lnSpc>
            </a:pPr>
            <a:r>
              <a:rPr lang="en-US" sz="2428">
                <a:solidFill>
                  <a:srgbClr val="000000"/>
                </a:solidFill>
                <a:latin typeface="Capriola"/>
                <a:ea typeface="Capriola"/>
                <a:cs typeface="Capriola"/>
                <a:sym typeface="Capriola"/>
              </a:rPr>
              <a:t>Donanım Gereksinimleri:</a:t>
            </a:r>
          </a:p>
          <a:p>
            <a:pPr algn="ctr">
              <a:lnSpc>
                <a:spcPts val="2840"/>
              </a:lnSpc>
            </a:pPr>
            <a:r>
              <a:rPr lang="en-US" sz="2028">
                <a:solidFill>
                  <a:srgbClr val="000000"/>
                </a:solidFill>
                <a:latin typeface="Capriola"/>
                <a:ea typeface="Capriola"/>
                <a:cs typeface="Capriola"/>
                <a:sym typeface="Capriola"/>
              </a:rPr>
              <a:t>Minimum 8 GB RAM.</a:t>
            </a:r>
          </a:p>
          <a:p>
            <a:pPr algn="ctr">
              <a:lnSpc>
                <a:spcPts val="2840"/>
              </a:lnSpc>
            </a:pPr>
            <a:r>
              <a:rPr lang="en-US" sz="2028">
                <a:solidFill>
                  <a:srgbClr val="000000"/>
                </a:solidFill>
                <a:latin typeface="Capriola"/>
                <a:ea typeface="Capriola"/>
                <a:cs typeface="Capriola"/>
                <a:sym typeface="Capriola"/>
              </a:rPr>
              <a:t>En az 128 GB disk alanı.</a:t>
            </a:r>
          </a:p>
          <a:p>
            <a:pPr algn="ctr">
              <a:lnSpc>
                <a:spcPts val="2840"/>
              </a:lnSpc>
            </a:pPr>
            <a:r>
              <a:rPr lang="en-US" sz="2028">
                <a:solidFill>
                  <a:srgbClr val="000000"/>
                </a:solidFill>
                <a:latin typeface="Capriola"/>
                <a:ea typeface="Capriola"/>
                <a:cs typeface="Capriola"/>
                <a:sym typeface="Capriola"/>
              </a:rPr>
              <a:t>Modern bir işlemci (x86_64).</a:t>
            </a:r>
          </a:p>
          <a:p>
            <a:pPr algn="ctr">
              <a:lnSpc>
                <a:spcPts val="2840"/>
              </a:lnSpc>
            </a:pPr>
            <a:endParaRPr lang="en-US" sz="2028">
              <a:solidFill>
                <a:srgbClr val="000000"/>
              </a:solidFill>
              <a:latin typeface="Capriola"/>
              <a:ea typeface="Capriola"/>
              <a:cs typeface="Capriola"/>
              <a:sym typeface="Capriola"/>
            </a:endParaRPr>
          </a:p>
          <a:p>
            <a:pPr algn="ctr">
              <a:lnSpc>
                <a:spcPts val="3400"/>
              </a:lnSpc>
            </a:pPr>
            <a:r>
              <a:rPr lang="en-US" sz="2428">
                <a:solidFill>
                  <a:srgbClr val="000000"/>
                </a:solidFill>
                <a:latin typeface="Capriola"/>
                <a:ea typeface="Capriola"/>
                <a:cs typeface="Capriola"/>
                <a:sym typeface="Capriola"/>
              </a:rPr>
              <a:t>Yazılım Gereksinimleri:</a:t>
            </a:r>
          </a:p>
          <a:p>
            <a:pPr algn="ctr">
              <a:lnSpc>
                <a:spcPts val="2840"/>
              </a:lnSpc>
            </a:pPr>
            <a:r>
              <a:rPr lang="en-US" sz="2028">
                <a:solidFill>
                  <a:srgbClr val="000000"/>
                </a:solidFill>
                <a:latin typeface="Capriola"/>
                <a:ea typeface="Capriola"/>
                <a:cs typeface="Capriola"/>
                <a:sym typeface="Capriola"/>
              </a:rPr>
              <a:t>Ubuntu Server 22.04 LTS veya Debian tabanlı başka bir işletim sistemi.</a:t>
            </a:r>
          </a:p>
          <a:p>
            <a:pPr algn="ctr">
              <a:lnSpc>
                <a:spcPts val="2840"/>
              </a:lnSpc>
            </a:pPr>
            <a:r>
              <a:rPr lang="en-US" sz="2028">
                <a:solidFill>
                  <a:srgbClr val="000000"/>
                </a:solidFill>
                <a:latin typeface="Capriola"/>
                <a:ea typeface="Capriola"/>
                <a:cs typeface="Capriola"/>
                <a:sym typeface="Capriola"/>
              </a:rPr>
              <a:t>Sunucuya root erişimi.</a:t>
            </a:r>
          </a:p>
          <a:p>
            <a:pPr algn="ctr">
              <a:lnSpc>
                <a:spcPts val="2840"/>
              </a:lnSpc>
            </a:pPr>
            <a:r>
              <a:rPr lang="en-US" sz="2028">
                <a:solidFill>
                  <a:srgbClr val="000000"/>
                </a:solidFill>
                <a:latin typeface="Capriola"/>
                <a:ea typeface="Capriola"/>
                <a:cs typeface="Capriola"/>
                <a:sym typeface="Capriola"/>
              </a:rPr>
              <a:t>İnternet bağlantısı.</a:t>
            </a:r>
          </a:p>
          <a:p>
            <a:pPr algn="ctr">
              <a:lnSpc>
                <a:spcPts val="2840"/>
              </a:lnSpc>
            </a:pPr>
            <a:endParaRPr lang="en-US" sz="2028">
              <a:solidFill>
                <a:srgbClr val="000000"/>
              </a:solidFill>
              <a:latin typeface="Capriola"/>
              <a:ea typeface="Capriola"/>
              <a:cs typeface="Capriola"/>
              <a:sym typeface="Capriol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59450" y="-196202"/>
            <a:ext cx="2449804" cy="2449804"/>
          </a:xfrm>
          <a:custGeom>
            <a:avLst/>
            <a:gdLst/>
            <a:ahLst/>
            <a:cxnLst/>
            <a:rect l="l" t="t" r="r" b="b"/>
            <a:pathLst>
              <a:path w="2449804" h="2449804">
                <a:moveTo>
                  <a:pt x="0" y="0"/>
                </a:moveTo>
                <a:lnTo>
                  <a:pt x="2449804" y="0"/>
                </a:lnTo>
                <a:lnTo>
                  <a:pt x="2449804" y="2449804"/>
                </a:lnTo>
                <a:lnTo>
                  <a:pt x="0" y="2449804"/>
                </a:lnTo>
                <a:lnTo>
                  <a:pt x="0" y="0"/>
                </a:lnTo>
                <a:close/>
              </a:path>
            </a:pathLst>
          </a:custGeom>
          <a:blipFill>
            <a:blip r:embed="rId2"/>
            <a:stretch>
              <a:fillRect/>
            </a:stretch>
          </a:blipFill>
        </p:spPr>
        <p:txBody>
          <a:bodyPr/>
          <a:lstStyle/>
          <a:p>
            <a:endParaRPr lang="tr-TR"/>
          </a:p>
        </p:txBody>
      </p:sp>
      <p:sp>
        <p:nvSpPr>
          <p:cNvPr id="3" name="Freeform 3"/>
          <p:cNvSpPr/>
          <p:nvPr/>
        </p:nvSpPr>
        <p:spPr>
          <a:xfrm>
            <a:off x="337718" y="2660453"/>
            <a:ext cx="10622003" cy="458758"/>
          </a:xfrm>
          <a:custGeom>
            <a:avLst/>
            <a:gdLst/>
            <a:ahLst/>
            <a:cxnLst/>
            <a:rect l="l" t="t" r="r" b="b"/>
            <a:pathLst>
              <a:path w="10622003" h="458758">
                <a:moveTo>
                  <a:pt x="0" y="0"/>
                </a:moveTo>
                <a:lnTo>
                  <a:pt x="10622003" y="0"/>
                </a:lnTo>
                <a:lnTo>
                  <a:pt x="10622003" y="458757"/>
                </a:lnTo>
                <a:lnTo>
                  <a:pt x="0" y="458757"/>
                </a:lnTo>
                <a:lnTo>
                  <a:pt x="0" y="0"/>
                </a:lnTo>
                <a:close/>
              </a:path>
            </a:pathLst>
          </a:custGeom>
          <a:blipFill>
            <a:blip r:embed="rId3"/>
            <a:stretch>
              <a:fillRect/>
            </a:stretch>
          </a:blipFill>
        </p:spPr>
        <p:txBody>
          <a:bodyPr/>
          <a:lstStyle/>
          <a:p>
            <a:endParaRPr lang="tr-TR"/>
          </a:p>
        </p:txBody>
      </p:sp>
      <p:sp>
        <p:nvSpPr>
          <p:cNvPr id="4" name="Freeform 4"/>
          <p:cNvSpPr/>
          <p:nvPr/>
        </p:nvSpPr>
        <p:spPr>
          <a:xfrm>
            <a:off x="337718" y="424943"/>
            <a:ext cx="12101779" cy="2024378"/>
          </a:xfrm>
          <a:custGeom>
            <a:avLst/>
            <a:gdLst/>
            <a:ahLst/>
            <a:cxnLst/>
            <a:rect l="l" t="t" r="r" b="b"/>
            <a:pathLst>
              <a:path w="12101779" h="2024378">
                <a:moveTo>
                  <a:pt x="0" y="0"/>
                </a:moveTo>
                <a:lnTo>
                  <a:pt x="12101780" y="0"/>
                </a:lnTo>
                <a:lnTo>
                  <a:pt x="12101780" y="2024378"/>
                </a:lnTo>
                <a:lnTo>
                  <a:pt x="0" y="2024378"/>
                </a:lnTo>
                <a:lnTo>
                  <a:pt x="0" y="0"/>
                </a:lnTo>
                <a:close/>
              </a:path>
            </a:pathLst>
          </a:custGeom>
          <a:blipFill>
            <a:blip r:embed="rId4"/>
            <a:stretch>
              <a:fillRect/>
            </a:stretch>
          </a:blipFill>
        </p:spPr>
        <p:txBody>
          <a:bodyPr/>
          <a:lstStyle/>
          <a:p>
            <a:endParaRPr lang="tr-TR"/>
          </a:p>
        </p:txBody>
      </p:sp>
      <p:sp>
        <p:nvSpPr>
          <p:cNvPr id="5" name="Freeform 5"/>
          <p:cNvSpPr/>
          <p:nvPr/>
        </p:nvSpPr>
        <p:spPr>
          <a:xfrm>
            <a:off x="337718" y="3328760"/>
            <a:ext cx="9879211" cy="3020249"/>
          </a:xfrm>
          <a:custGeom>
            <a:avLst/>
            <a:gdLst/>
            <a:ahLst/>
            <a:cxnLst/>
            <a:rect l="l" t="t" r="r" b="b"/>
            <a:pathLst>
              <a:path w="9879211" h="3020249">
                <a:moveTo>
                  <a:pt x="0" y="0"/>
                </a:moveTo>
                <a:lnTo>
                  <a:pt x="9879211" y="0"/>
                </a:lnTo>
                <a:lnTo>
                  <a:pt x="9879211" y="3020249"/>
                </a:lnTo>
                <a:lnTo>
                  <a:pt x="0" y="3020249"/>
                </a:lnTo>
                <a:lnTo>
                  <a:pt x="0" y="0"/>
                </a:lnTo>
                <a:close/>
              </a:path>
            </a:pathLst>
          </a:custGeom>
          <a:blipFill>
            <a:blip r:embed="rId5"/>
            <a:stretch>
              <a:fillRect/>
            </a:stretch>
          </a:blipFill>
        </p:spPr>
        <p:txBody>
          <a:bodyPr/>
          <a:lstStyle/>
          <a:p>
            <a:endParaRPr lang="tr-TR"/>
          </a:p>
        </p:txBody>
      </p:sp>
      <p:sp>
        <p:nvSpPr>
          <p:cNvPr id="6" name="Freeform 6"/>
          <p:cNvSpPr/>
          <p:nvPr/>
        </p:nvSpPr>
        <p:spPr>
          <a:xfrm>
            <a:off x="337718" y="6787159"/>
            <a:ext cx="13146634" cy="3449088"/>
          </a:xfrm>
          <a:custGeom>
            <a:avLst/>
            <a:gdLst/>
            <a:ahLst/>
            <a:cxnLst/>
            <a:rect l="l" t="t" r="r" b="b"/>
            <a:pathLst>
              <a:path w="13146634" h="3449088">
                <a:moveTo>
                  <a:pt x="0" y="0"/>
                </a:moveTo>
                <a:lnTo>
                  <a:pt x="13146634" y="0"/>
                </a:lnTo>
                <a:lnTo>
                  <a:pt x="13146634" y="3449088"/>
                </a:lnTo>
                <a:lnTo>
                  <a:pt x="0" y="3449088"/>
                </a:lnTo>
                <a:lnTo>
                  <a:pt x="0" y="0"/>
                </a:lnTo>
                <a:close/>
              </a:path>
            </a:pathLst>
          </a:custGeom>
          <a:blipFill>
            <a:blip r:embed="rId6"/>
            <a:stretch>
              <a:fillRect t="-1038" r="-17526" b="-1038"/>
            </a:stretch>
          </a:blipFill>
        </p:spPr>
        <p:txBody>
          <a:bodyPr/>
          <a:lstStyle/>
          <a:p>
            <a:endParaRPr lang="tr-TR"/>
          </a:p>
        </p:txBody>
      </p:sp>
      <p:sp>
        <p:nvSpPr>
          <p:cNvPr id="7" name="Freeform 7"/>
          <p:cNvSpPr/>
          <p:nvPr/>
        </p:nvSpPr>
        <p:spPr>
          <a:xfrm>
            <a:off x="10804277" y="2450904"/>
            <a:ext cx="7483723" cy="1755712"/>
          </a:xfrm>
          <a:custGeom>
            <a:avLst/>
            <a:gdLst/>
            <a:ahLst/>
            <a:cxnLst/>
            <a:rect l="l" t="t" r="r" b="b"/>
            <a:pathLst>
              <a:path w="7483723" h="1755712">
                <a:moveTo>
                  <a:pt x="0" y="0"/>
                </a:moveTo>
                <a:lnTo>
                  <a:pt x="7483723" y="0"/>
                </a:lnTo>
                <a:lnTo>
                  <a:pt x="7483723" y="1755712"/>
                </a:lnTo>
                <a:lnTo>
                  <a:pt x="0" y="1755712"/>
                </a:lnTo>
                <a:lnTo>
                  <a:pt x="0" y="0"/>
                </a:lnTo>
                <a:close/>
              </a:path>
            </a:pathLst>
          </a:custGeom>
          <a:blipFill>
            <a:blip r:embed="rId7"/>
            <a:stretch>
              <a:fillRect/>
            </a:stretch>
          </a:blipFill>
        </p:spPr>
        <p:txBody>
          <a:bodyPr/>
          <a:lstStyle/>
          <a:p>
            <a:endParaRPr lang="tr-TR"/>
          </a:p>
        </p:txBody>
      </p:sp>
      <p:sp>
        <p:nvSpPr>
          <p:cNvPr id="8" name="Freeform 8"/>
          <p:cNvSpPr/>
          <p:nvPr/>
        </p:nvSpPr>
        <p:spPr>
          <a:xfrm>
            <a:off x="10080638" y="4416166"/>
            <a:ext cx="8207362" cy="2968385"/>
          </a:xfrm>
          <a:custGeom>
            <a:avLst/>
            <a:gdLst/>
            <a:ahLst/>
            <a:cxnLst/>
            <a:rect l="l" t="t" r="r" b="b"/>
            <a:pathLst>
              <a:path w="8207362" h="2968385">
                <a:moveTo>
                  <a:pt x="0" y="0"/>
                </a:moveTo>
                <a:lnTo>
                  <a:pt x="8207362" y="0"/>
                </a:lnTo>
                <a:lnTo>
                  <a:pt x="8207362" y="2968385"/>
                </a:lnTo>
                <a:lnTo>
                  <a:pt x="0" y="2968385"/>
                </a:lnTo>
                <a:lnTo>
                  <a:pt x="0" y="0"/>
                </a:lnTo>
                <a:close/>
              </a:path>
            </a:pathLst>
          </a:custGeom>
          <a:blipFill>
            <a:blip r:embed="rId8"/>
            <a:stretch>
              <a:fillRect/>
            </a:stretch>
          </a:blipFill>
        </p:spPr>
        <p:txBody>
          <a:bodyPr/>
          <a:lstStyle/>
          <a:p>
            <a:endParaRPr lang="tr-TR"/>
          </a:p>
        </p:txBody>
      </p:sp>
      <p:sp>
        <p:nvSpPr>
          <p:cNvPr id="9" name="Freeform 9"/>
          <p:cNvSpPr/>
          <p:nvPr/>
        </p:nvSpPr>
        <p:spPr>
          <a:xfrm>
            <a:off x="10462284" y="7384551"/>
            <a:ext cx="8167710" cy="1143286"/>
          </a:xfrm>
          <a:custGeom>
            <a:avLst/>
            <a:gdLst/>
            <a:ahLst/>
            <a:cxnLst/>
            <a:rect l="l" t="t" r="r" b="b"/>
            <a:pathLst>
              <a:path w="8167710" h="1143286">
                <a:moveTo>
                  <a:pt x="0" y="0"/>
                </a:moveTo>
                <a:lnTo>
                  <a:pt x="8167710" y="0"/>
                </a:lnTo>
                <a:lnTo>
                  <a:pt x="8167710" y="1143286"/>
                </a:lnTo>
                <a:lnTo>
                  <a:pt x="0" y="1143286"/>
                </a:lnTo>
                <a:lnTo>
                  <a:pt x="0" y="0"/>
                </a:lnTo>
                <a:close/>
              </a:path>
            </a:pathLst>
          </a:custGeom>
          <a:blipFill>
            <a:blip r:embed="rId9"/>
            <a:stretch>
              <a:fillRect/>
            </a:stretch>
          </a:blipFill>
        </p:spPr>
        <p:txBody>
          <a:bodyPr/>
          <a:lstStyle/>
          <a:p>
            <a:endParaRPr lang="tr-T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1134</Words>
  <Application>Microsoft Office PowerPoint</Application>
  <PresentationFormat>Özel</PresentationFormat>
  <Paragraphs>162</Paragraphs>
  <Slides>21</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21</vt:i4>
      </vt:variant>
    </vt:vector>
  </HeadingPairs>
  <TitlesOfParts>
    <vt:vector size="27" baseType="lpstr">
      <vt:lpstr>Telegraf Bold</vt:lpstr>
      <vt:lpstr>Capriola</vt:lpstr>
      <vt:lpstr>Arial</vt:lpstr>
      <vt:lpstr>Calibri</vt:lpstr>
      <vt:lpstr>Telegraf</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 Sunum</dc:title>
  <cp:lastModifiedBy>Sümeyye Erdoğan</cp:lastModifiedBy>
  <cp:revision>2</cp:revision>
  <dcterms:created xsi:type="dcterms:W3CDTF">2006-08-16T00:00:00Z</dcterms:created>
  <dcterms:modified xsi:type="dcterms:W3CDTF">2024-12-24T15:04:52Z</dcterms:modified>
  <dc:identifier>DAGZuxRsAe4</dc:identifier>
</cp:coreProperties>
</file>